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87" r:id="rId13"/>
    <p:sldId id="288" r:id="rId14"/>
    <p:sldId id="289" r:id="rId15"/>
    <p:sldId id="290" r:id="rId16"/>
    <p:sldId id="291" r:id="rId17"/>
    <p:sldId id="268" r:id="rId18"/>
    <p:sldId id="269" r:id="rId19"/>
    <p:sldId id="270" r:id="rId20"/>
    <p:sldId id="271" r:id="rId21"/>
    <p:sldId id="297" r:id="rId22"/>
    <p:sldId id="299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324" r:id="rId31"/>
    <p:sldId id="300" r:id="rId32"/>
    <p:sldId id="301" r:id="rId33"/>
    <p:sldId id="309" r:id="rId34"/>
    <p:sldId id="310" r:id="rId35"/>
    <p:sldId id="303" r:id="rId36"/>
    <p:sldId id="304" r:id="rId37"/>
    <p:sldId id="305" r:id="rId38"/>
    <p:sldId id="306" r:id="rId39"/>
    <p:sldId id="307" r:id="rId40"/>
    <p:sldId id="308" r:id="rId41"/>
    <p:sldId id="311" r:id="rId42"/>
    <p:sldId id="312" r:id="rId43"/>
    <p:sldId id="313" r:id="rId44"/>
    <p:sldId id="314" r:id="rId45"/>
    <p:sldId id="315" r:id="rId46"/>
    <p:sldId id="316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5161"/>
  </p:normalViewPr>
  <p:slideViewPr>
    <p:cSldViewPr snapToGrid="0" snapToObjects="1">
      <p:cViewPr varScale="1">
        <p:scale>
          <a:sx n="95" d="100"/>
          <a:sy n="95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D79CA9-D647-43E3-88AB-C005E69A04B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2CFE3B4-8B7D-436A-8A63-7CB59E0BE70C}">
      <dgm:prSet/>
      <dgm:spPr/>
      <dgm:t>
        <a:bodyPr/>
        <a:lstStyle/>
        <a:p>
          <a:r>
            <a:rPr kumimoji="1" lang="zh-CN" dirty="0"/>
            <a:t>字库表 （字符集合）</a:t>
          </a:r>
          <a:endParaRPr kumimoji="1" lang="en-US" altLang="zh-CN" dirty="0"/>
        </a:p>
        <a:p>
          <a:r>
            <a:rPr lang="en-US" altLang="zh-CN" dirty="0"/>
            <a:t>a</a:t>
          </a:r>
          <a:r>
            <a:rPr lang="zh-CN" altLang="en-US" dirty="0"/>
            <a:t>，</a:t>
          </a:r>
          <a:r>
            <a:rPr lang="en-US" altLang="zh-CN" dirty="0"/>
            <a:t>b</a:t>
          </a:r>
          <a:r>
            <a:rPr lang="zh-CN" altLang="en-US" dirty="0"/>
            <a:t>，</a:t>
          </a:r>
          <a:r>
            <a:rPr lang="en-US" altLang="zh-CN" dirty="0"/>
            <a:t>c…</a:t>
          </a:r>
          <a:endParaRPr lang="en-US" dirty="0"/>
        </a:p>
      </dgm:t>
    </dgm:pt>
    <dgm:pt modelId="{5B021666-4C9E-4A85-8BA8-2D2150AD31EE}" type="parTrans" cxnId="{9D6567B3-13F0-45C8-B75A-97F7C999546F}">
      <dgm:prSet/>
      <dgm:spPr/>
      <dgm:t>
        <a:bodyPr/>
        <a:lstStyle/>
        <a:p>
          <a:endParaRPr lang="en-US"/>
        </a:p>
      </dgm:t>
    </dgm:pt>
    <dgm:pt modelId="{AD645A8E-5E6A-4315-B747-12A3B6E748A4}" type="sibTrans" cxnId="{9D6567B3-13F0-45C8-B75A-97F7C999546F}">
      <dgm:prSet/>
      <dgm:spPr/>
      <dgm:t>
        <a:bodyPr/>
        <a:lstStyle/>
        <a:p>
          <a:endParaRPr lang="en-US"/>
        </a:p>
      </dgm:t>
    </dgm:pt>
    <dgm:pt modelId="{F426F809-227A-4FD0-9B30-CFBDB7BB010B}">
      <dgm:prSet/>
      <dgm:spPr/>
      <dgm:t>
        <a:bodyPr/>
        <a:lstStyle/>
        <a:p>
          <a:r>
            <a:rPr kumimoji="1" lang="zh-CN" dirty="0"/>
            <a:t>码点（编码字符表</a:t>
          </a:r>
          <a:r>
            <a:rPr kumimoji="1" lang="zh-CN" altLang="en-US" dirty="0"/>
            <a:t>序号</a:t>
          </a:r>
          <a:r>
            <a:rPr kumimoji="1" lang="zh-CN" dirty="0"/>
            <a:t>集合）</a:t>
          </a:r>
          <a:endParaRPr kumimoji="1" lang="en-US" altLang="zh-CN" dirty="0"/>
        </a:p>
        <a:p>
          <a:r>
            <a:rPr kumimoji="1" lang="en-US" altLang="zh-CN" dirty="0"/>
            <a:t>97,</a:t>
          </a:r>
          <a:r>
            <a:rPr kumimoji="1" lang="zh-CN" altLang="en-US" dirty="0"/>
            <a:t> </a:t>
          </a:r>
          <a:r>
            <a:rPr kumimoji="1" lang="en-US" altLang="zh-CN" dirty="0"/>
            <a:t>98</a:t>
          </a:r>
          <a:r>
            <a:rPr kumimoji="1" lang="zh-CN" altLang="en-US" dirty="0"/>
            <a:t>，</a:t>
          </a:r>
          <a:r>
            <a:rPr kumimoji="1" lang="en-US" altLang="zh-CN" dirty="0"/>
            <a:t>99…</a:t>
          </a:r>
          <a:endParaRPr lang="en-US" dirty="0"/>
        </a:p>
      </dgm:t>
    </dgm:pt>
    <dgm:pt modelId="{2F7F0EFC-DC9C-49A9-B8AB-4E172E7E2FA6}" type="parTrans" cxnId="{F8C49409-5F6A-4969-B77C-59F03264827D}">
      <dgm:prSet/>
      <dgm:spPr/>
      <dgm:t>
        <a:bodyPr/>
        <a:lstStyle/>
        <a:p>
          <a:endParaRPr lang="en-US"/>
        </a:p>
      </dgm:t>
    </dgm:pt>
    <dgm:pt modelId="{44F3088F-2049-4EB3-94DC-03DFD25B4D1E}" type="sibTrans" cxnId="{F8C49409-5F6A-4969-B77C-59F03264827D}">
      <dgm:prSet/>
      <dgm:spPr/>
      <dgm:t>
        <a:bodyPr/>
        <a:lstStyle/>
        <a:p>
          <a:endParaRPr lang="en-US"/>
        </a:p>
      </dgm:t>
    </dgm:pt>
    <dgm:pt modelId="{09D58CFD-90C5-4BE9-9204-5241694094D0}">
      <dgm:prSet/>
      <dgm:spPr/>
      <dgm:t>
        <a:bodyPr/>
        <a:lstStyle/>
        <a:p>
          <a:r>
            <a:rPr kumimoji="1" lang="zh-CN" dirty="0"/>
            <a:t>码元（实际存储的二进制码集合</a:t>
          </a:r>
          <a:r>
            <a:rPr kumimoji="1" lang="en-US" altLang="zh-CN" dirty="0"/>
            <a:t>,</a:t>
          </a:r>
          <a:r>
            <a:rPr kumimoji="1" lang="zh-CN" altLang="en-US" dirty="0"/>
            <a:t>字符编码</a:t>
          </a:r>
          <a:r>
            <a:rPr kumimoji="1" lang="zh-CN" dirty="0"/>
            <a:t>）</a:t>
          </a:r>
          <a:endParaRPr kumimoji="1" lang="en-US" altLang="zh-CN" dirty="0"/>
        </a:p>
        <a:p>
          <a:r>
            <a:rPr lang="en-US" altLang="zh-CN" dirty="0" err="1"/>
            <a:t>ascII</a:t>
          </a:r>
          <a:r>
            <a:rPr lang="zh-CN" altLang="en-US" dirty="0"/>
            <a:t>， </a:t>
          </a:r>
          <a:r>
            <a:rPr lang="en-US" altLang="zh-CN" dirty="0" err="1"/>
            <a:t>unicode</a:t>
          </a:r>
          <a:r>
            <a:rPr lang="en-US" altLang="zh-CN" dirty="0"/>
            <a:t>(utf-8,utf-16)</a:t>
          </a:r>
          <a:endParaRPr lang="en-US" dirty="0"/>
        </a:p>
      </dgm:t>
    </dgm:pt>
    <dgm:pt modelId="{22A0282F-EB61-49FA-8CBF-6137D242B8B8}" type="parTrans" cxnId="{19DB9084-888E-4B71-8CE2-C8D67FFC2370}">
      <dgm:prSet/>
      <dgm:spPr/>
      <dgm:t>
        <a:bodyPr/>
        <a:lstStyle/>
        <a:p>
          <a:endParaRPr lang="en-US"/>
        </a:p>
      </dgm:t>
    </dgm:pt>
    <dgm:pt modelId="{C40AC609-DA6B-4764-9050-7E6D90535AE9}" type="sibTrans" cxnId="{19DB9084-888E-4B71-8CE2-C8D67FFC2370}">
      <dgm:prSet/>
      <dgm:spPr/>
      <dgm:t>
        <a:bodyPr/>
        <a:lstStyle/>
        <a:p>
          <a:endParaRPr lang="en-US"/>
        </a:p>
      </dgm:t>
    </dgm:pt>
    <dgm:pt modelId="{8F2A1C37-A56D-406C-998B-E5A7D8D36ABF}" type="pres">
      <dgm:prSet presAssocID="{E0D79CA9-D647-43E3-88AB-C005E69A04BA}" presName="root" presStyleCnt="0">
        <dgm:presLayoutVars>
          <dgm:dir/>
          <dgm:resizeHandles val="exact"/>
        </dgm:presLayoutVars>
      </dgm:prSet>
      <dgm:spPr/>
    </dgm:pt>
    <dgm:pt modelId="{63637B5E-81A3-433E-919D-DA84E6C72B10}" type="pres">
      <dgm:prSet presAssocID="{C2CFE3B4-8B7D-436A-8A63-7CB59E0BE70C}" presName="compNode" presStyleCnt="0"/>
      <dgm:spPr/>
    </dgm:pt>
    <dgm:pt modelId="{4CD77F54-445D-4E44-90B1-2AAE897CCFC5}" type="pres">
      <dgm:prSet presAssocID="{C2CFE3B4-8B7D-436A-8A63-7CB59E0BE70C}" presName="bgRect" presStyleLbl="bgShp" presStyleIdx="0" presStyleCnt="3"/>
      <dgm:spPr/>
    </dgm:pt>
    <dgm:pt modelId="{A0A0835B-AB2E-4A9D-B169-73C5ECF84C6C}" type="pres">
      <dgm:prSet presAssocID="{C2CFE3B4-8B7D-436A-8A63-7CB59E0BE70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5DE5A8C0-7381-4F2E-8349-4CA865FCD296}" type="pres">
      <dgm:prSet presAssocID="{C2CFE3B4-8B7D-436A-8A63-7CB59E0BE70C}" presName="spaceRect" presStyleCnt="0"/>
      <dgm:spPr/>
    </dgm:pt>
    <dgm:pt modelId="{D0912FDD-729B-4772-B4BD-2DF94E918CD2}" type="pres">
      <dgm:prSet presAssocID="{C2CFE3B4-8B7D-436A-8A63-7CB59E0BE70C}" presName="parTx" presStyleLbl="revTx" presStyleIdx="0" presStyleCnt="3">
        <dgm:presLayoutVars>
          <dgm:chMax val="0"/>
          <dgm:chPref val="0"/>
        </dgm:presLayoutVars>
      </dgm:prSet>
      <dgm:spPr/>
    </dgm:pt>
    <dgm:pt modelId="{F5D69738-52D0-479C-B860-C3AAC1502EE2}" type="pres">
      <dgm:prSet presAssocID="{AD645A8E-5E6A-4315-B747-12A3B6E748A4}" presName="sibTrans" presStyleCnt="0"/>
      <dgm:spPr/>
    </dgm:pt>
    <dgm:pt modelId="{ED4CD8A2-BDE1-417F-B121-2CD000D4EFC0}" type="pres">
      <dgm:prSet presAssocID="{F426F809-227A-4FD0-9B30-CFBDB7BB010B}" presName="compNode" presStyleCnt="0"/>
      <dgm:spPr/>
    </dgm:pt>
    <dgm:pt modelId="{B65D0271-6156-48AF-B04A-46293D27E5F0}" type="pres">
      <dgm:prSet presAssocID="{F426F809-227A-4FD0-9B30-CFBDB7BB010B}" presName="bgRect" presStyleLbl="bgShp" presStyleIdx="1" presStyleCnt="3"/>
      <dgm:spPr/>
    </dgm:pt>
    <dgm:pt modelId="{689FE5BC-65B5-4FA6-A6CF-0C6FA1D758E8}" type="pres">
      <dgm:prSet presAssocID="{F426F809-227A-4FD0-9B30-CFBDB7BB010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C6193CFB-2069-4D59-AF41-6E1BBD7B26D4}" type="pres">
      <dgm:prSet presAssocID="{F426F809-227A-4FD0-9B30-CFBDB7BB010B}" presName="spaceRect" presStyleCnt="0"/>
      <dgm:spPr/>
    </dgm:pt>
    <dgm:pt modelId="{ADA69992-914C-4EFE-8D80-0510F6D0EE1B}" type="pres">
      <dgm:prSet presAssocID="{F426F809-227A-4FD0-9B30-CFBDB7BB010B}" presName="parTx" presStyleLbl="revTx" presStyleIdx="1" presStyleCnt="3">
        <dgm:presLayoutVars>
          <dgm:chMax val="0"/>
          <dgm:chPref val="0"/>
        </dgm:presLayoutVars>
      </dgm:prSet>
      <dgm:spPr/>
    </dgm:pt>
    <dgm:pt modelId="{D13E57A9-9C1B-4C4B-A34A-7BA5B9E5CDF8}" type="pres">
      <dgm:prSet presAssocID="{44F3088F-2049-4EB3-94DC-03DFD25B4D1E}" presName="sibTrans" presStyleCnt="0"/>
      <dgm:spPr/>
    </dgm:pt>
    <dgm:pt modelId="{AA929A1C-8588-49E5-9FB3-FE09B178E66E}" type="pres">
      <dgm:prSet presAssocID="{09D58CFD-90C5-4BE9-9204-5241694094D0}" presName="compNode" presStyleCnt="0"/>
      <dgm:spPr/>
    </dgm:pt>
    <dgm:pt modelId="{33EF4C57-E230-41E6-9D84-6B6E85F897D6}" type="pres">
      <dgm:prSet presAssocID="{09D58CFD-90C5-4BE9-9204-5241694094D0}" presName="bgRect" presStyleLbl="bgShp" presStyleIdx="2" presStyleCnt="3"/>
      <dgm:spPr/>
    </dgm:pt>
    <dgm:pt modelId="{3142C482-FD12-48E8-9C59-2123828EB085}" type="pres">
      <dgm:prSet presAssocID="{09D58CFD-90C5-4BE9-9204-5241694094D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7EAD7659-E4E0-4824-99C3-C49CF6ADDC14}" type="pres">
      <dgm:prSet presAssocID="{09D58CFD-90C5-4BE9-9204-5241694094D0}" presName="spaceRect" presStyleCnt="0"/>
      <dgm:spPr/>
    </dgm:pt>
    <dgm:pt modelId="{E505C895-2371-4579-88E7-DC96E420DBF1}" type="pres">
      <dgm:prSet presAssocID="{09D58CFD-90C5-4BE9-9204-5241694094D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8C49409-5F6A-4969-B77C-59F03264827D}" srcId="{E0D79CA9-D647-43E3-88AB-C005E69A04BA}" destId="{F426F809-227A-4FD0-9B30-CFBDB7BB010B}" srcOrd="1" destOrd="0" parTransId="{2F7F0EFC-DC9C-49A9-B8AB-4E172E7E2FA6}" sibTransId="{44F3088F-2049-4EB3-94DC-03DFD25B4D1E}"/>
    <dgm:cxn modelId="{96266B40-2008-443B-A4C0-8607F9FF12E7}" type="presOf" srcId="{F426F809-227A-4FD0-9B30-CFBDB7BB010B}" destId="{ADA69992-914C-4EFE-8D80-0510F6D0EE1B}" srcOrd="0" destOrd="0" presId="urn:microsoft.com/office/officeart/2018/2/layout/IconVerticalSolidList"/>
    <dgm:cxn modelId="{F7F61F47-9771-47DF-A870-D832405A0CA0}" type="presOf" srcId="{C2CFE3B4-8B7D-436A-8A63-7CB59E0BE70C}" destId="{D0912FDD-729B-4772-B4BD-2DF94E918CD2}" srcOrd="0" destOrd="0" presId="urn:microsoft.com/office/officeart/2018/2/layout/IconVerticalSolidList"/>
    <dgm:cxn modelId="{19DB9084-888E-4B71-8CE2-C8D67FFC2370}" srcId="{E0D79CA9-D647-43E3-88AB-C005E69A04BA}" destId="{09D58CFD-90C5-4BE9-9204-5241694094D0}" srcOrd="2" destOrd="0" parTransId="{22A0282F-EB61-49FA-8CBF-6137D242B8B8}" sibTransId="{C40AC609-DA6B-4764-9050-7E6D90535AE9}"/>
    <dgm:cxn modelId="{763BF9AA-365C-419E-8C96-33E0412C9324}" type="presOf" srcId="{09D58CFD-90C5-4BE9-9204-5241694094D0}" destId="{E505C895-2371-4579-88E7-DC96E420DBF1}" srcOrd="0" destOrd="0" presId="urn:microsoft.com/office/officeart/2018/2/layout/IconVerticalSolidList"/>
    <dgm:cxn modelId="{9D6567B3-13F0-45C8-B75A-97F7C999546F}" srcId="{E0D79CA9-D647-43E3-88AB-C005E69A04BA}" destId="{C2CFE3B4-8B7D-436A-8A63-7CB59E0BE70C}" srcOrd="0" destOrd="0" parTransId="{5B021666-4C9E-4A85-8BA8-2D2150AD31EE}" sibTransId="{AD645A8E-5E6A-4315-B747-12A3B6E748A4}"/>
    <dgm:cxn modelId="{70CC2DB9-5650-45EF-AB73-6F3D8828BFCF}" type="presOf" srcId="{E0D79CA9-D647-43E3-88AB-C005E69A04BA}" destId="{8F2A1C37-A56D-406C-998B-E5A7D8D36ABF}" srcOrd="0" destOrd="0" presId="urn:microsoft.com/office/officeart/2018/2/layout/IconVerticalSolidList"/>
    <dgm:cxn modelId="{F1B3E70E-A1B7-43F4-A955-3A5BDF308EB4}" type="presParOf" srcId="{8F2A1C37-A56D-406C-998B-E5A7D8D36ABF}" destId="{63637B5E-81A3-433E-919D-DA84E6C72B10}" srcOrd="0" destOrd="0" presId="urn:microsoft.com/office/officeart/2018/2/layout/IconVerticalSolidList"/>
    <dgm:cxn modelId="{14DD0067-2AE6-4BA9-BB9A-3282ECBF734C}" type="presParOf" srcId="{63637B5E-81A3-433E-919D-DA84E6C72B10}" destId="{4CD77F54-445D-4E44-90B1-2AAE897CCFC5}" srcOrd="0" destOrd="0" presId="urn:microsoft.com/office/officeart/2018/2/layout/IconVerticalSolidList"/>
    <dgm:cxn modelId="{ABC0DB17-134F-4713-8B15-B3382FD3770A}" type="presParOf" srcId="{63637B5E-81A3-433E-919D-DA84E6C72B10}" destId="{A0A0835B-AB2E-4A9D-B169-73C5ECF84C6C}" srcOrd="1" destOrd="0" presId="urn:microsoft.com/office/officeart/2018/2/layout/IconVerticalSolidList"/>
    <dgm:cxn modelId="{7AF7CC56-1699-493D-8D1A-9938C5CE989D}" type="presParOf" srcId="{63637B5E-81A3-433E-919D-DA84E6C72B10}" destId="{5DE5A8C0-7381-4F2E-8349-4CA865FCD296}" srcOrd="2" destOrd="0" presId="urn:microsoft.com/office/officeart/2018/2/layout/IconVerticalSolidList"/>
    <dgm:cxn modelId="{74434937-51E7-4F74-ABFB-B3C87E0349E9}" type="presParOf" srcId="{63637B5E-81A3-433E-919D-DA84E6C72B10}" destId="{D0912FDD-729B-4772-B4BD-2DF94E918CD2}" srcOrd="3" destOrd="0" presId="urn:microsoft.com/office/officeart/2018/2/layout/IconVerticalSolidList"/>
    <dgm:cxn modelId="{A9E9A60E-8F00-4233-A895-7E358D1AE0A9}" type="presParOf" srcId="{8F2A1C37-A56D-406C-998B-E5A7D8D36ABF}" destId="{F5D69738-52D0-479C-B860-C3AAC1502EE2}" srcOrd="1" destOrd="0" presId="urn:microsoft.com/office/officeart/2018/2/layout/IconVerticalSolidList"/>
    <dgm:cxn modelId="{F83966FA-0357-4B38-9B2D-B1411D21B27F}" type="presParOf" srcId="{8F2A1C37-A56D-406C-998B-E5A7D8D36ABF}" destId="{ED4CD8A2-BDE1-417F-B121-2CD000D4EFC0}" srcOrd="2" destOrd="0" presId="urn:microsoft.com/office/officeart/2018/2/layout/IconVerticalSolidList"/>
    <dgm:cxn modelId="{4E9CF1FB-D8DE-4343-98DC-A06431120B16}" type="presParOf" srcId="{ED4CD8A2-BDE1-417F-B121-2CD000D4EFC0}" destId="{B65D0271-6156-48AF-B04A-46293D27E5F0}" srcOrd="0" destOrd="0" presId="urn:microsoft.com/office/officeart/2018/2/layout/IconVerticalSolidList"/>
    <dgm:cxn modelId="{7A218916-9B9D-455F-B71E-19B89AD1FC3A}" type="presParOf" srcId="{ED4CD8A2-BDE1-417F-B121-2CD000D4EFC0}" destId="{689FE5BC-65B5-4FA6-A6CF-0C6FA1D758E8}" srcOrd="1" destOrd="0" presId="urn:microsoft.com/office/officeart/2018/2/layout/IconVerticalSolidList"/>
    <dgm:cxn modelId="{566836B8-8746-47C9-A423-CA70249E5BFF}" type="presParOf" srcId="{ED4CD8A2-BDE1-417F-B121-2CD000D4EFC0}" destId="{C6193CFB-2069-4D59-AF41-6E1BBD7B26D4}" srcOrd="2" destOrd="0" presId="urn:microsoft.com/office/officeart/2018/2/layout/IconVerticalSolidList"/>
    <dgm:cxn modelId="{5DB0A080-D99E-470D-9B52-5C1738897B8E}" type="presParOf" srcId="{ED4CD8A2-BDE1-417F-B121-2CD000D4EFC0}" destId="{ADA69992-914C-4EFE-8D80-0510F6D0EE1B}" srcOrd="3" destOrd="0" presId="urn:microsoft.com/office/officeart/2018/2/layout/IconVerticalSolidList"/>
    <dgm:cxn modelId="{4040354D-EBEB-4B0A-8223-74FDEFD4C0BE}" type="presParOf" srcId="{8F2A1C37-A56D-406C-998B-E5A7D8D36ABF}" destId="{D13E57A9-9C1B-4C4B-A34A-7BA5B9E5CDF8}" srcOrd="3" destOrd="0" presId="urn:microsoft.com/office/officeart/2018/2/layout/IconVerticalSolidList"/>
    <dgm:cxn modelId="{A7F747C9-AED4-4E6C-A5AC-08C662ECDCBC}" type="presParOf" srcId="{8F2A1C37-A56D-406C-998B-E5A7D8D36ABF}" destId="{AA929A1C-8588-49E5-9FB3-FE09B178E66E}" srcOrd="4" destOrd="0" presId="urn:microsoft.com/office/officeart/2018/2/layout/IconVerticalSolidList"/>
    <dgm:cxn modelId="{357B53FC-9309-4180-8F97-828AF9FA681D}" type="presParOf" srcId="{AA929A1C-8588-49E5-9FB3-FE09B178E66E}" destId="{33EF4C57-E230-41E6-9D84-6B6E85F897D6}" srcOrd="0" destOrd="0" presId="urn:microsoft.com/office/officeart/2018/2/layout/IconVerticalSolidList"/>
    <dgm:cxn modelId="{C32F09B2-B529-4F7E-BA64-6E64B75C7B79}" type="presParOf" srcId="{AA929A1C-8588-49E5-9FB3-FE09B178E66E}" destId="{3142C482-FD12-48E8-9C59-2123828EB085}" srcOrd="1" destOrd="0" presId="urn:microsoft.com/office/officeart/2018/2/layout/IconVerticalSolidList"/>
    <dgm:cxn modelId="{1BCCDDCE-8CDB-46B9-A79C-361BF1B272F0}" type="presParOf" srcId="{AA929A1C-8588-49E5-9FB3-FE09B178E66E}" destId="{7EAD7659-E4E0-4824-99C3-C49CF6ADDC14}" srcOrd="2" destOrd="0" presId="urn:microsoft.com/office/officeart/2018/2/layout/IconVerticalSolidList"/>
    <dgm:cxn modelId="{684516F5-7F62-4E8A-A13B-4ADA65442F73}" type="presParOf" srcId="{AA929A1C-8588-49E5-9FB3-FE09B178E66E}" destId="{E505C895-2371-4579-88E7-DC96E420DBF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D77F54-445D-4E44-90B1-2AAE897CCFC5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A0835B-AB2E-4A9D-B169-73C5ECF84C6C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912FDD-729B-4772-B4BD-2DF94E918CD2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2500" kern="1200" dirty="0"/>
            <a:t>字库表 （字符集合）</a:t>
          </a:r>
          <a:endParaRPr kumimoji="1" lang="en-US" altLang="zh-CN" sz="2500" kern="1200" dirty="0"/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a</a:t>
          </a:r>
          <a:r>
            <a:rPr lang="zh-CN" altLang="en-US" sz="2500" kern="1200" dirty="0"/>
            <a:t>，</a:t>
          </a:r>
          <a:r>
            <a:rPr lang="en-US" altLang="zh-CN" sz="2500" kern="1200" dirty="0"/>
            <a:t>b</a:t>
          </a:r>
          <a:r>
            <a:rPr lang="zh-CN" altLang="en-US" sz="2500" kern="1200" dirty="0"/>
            <a:t>，</a:t>
          </a:r>
          <a:r>
            <a:rPr lang="en-US" altLang="zh-CN" sz="2500" kern="1200" dirty="0"/>
            <a:t>c…</a:t>
          </a:r>
          <a:endParaRPr lang="en-US" sz="2500" kern="1200" dirty="0"/>
        </a:p>
      </dsp:txBody>
      <dsp:txXfrm>
        <a:off x="1941716" y="718"/>
        <a:ext cx="4571887" cy="1681139"/>
      </dsp:txXfrm>
    </dsp:sp>
    <dsp:sp modelId="{B65D0271-6156-48AF-B04A-46293D27E5F0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9FE5BC-65B5-4FA6-A6CF-0C6FA1D758E8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A69992-914C-4EFE-8D80-0510F6D0EE1B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2500" kern="1200" dirty="0"/>
            <a:t>码点（编码字符表</a:t>
          </a:r>
          <a:r>
            <a:rPr kumimoji="1" lang="zh-CN" altLang="en-US" sz="2500" kern="1200" dirty="0"/>
            <a:t>序号</a:t>
          </a:r>
          <a:r>
            <a:rPr kumimoji="1" lang="zh-CN" sz="2500" kern="1200" dirty="0"/>
            <a:t>集合）</a:t>
          </a:r>
          <a:endParaRPr kumimoji="1" lang="en-US" altLang="zh-CN" sz="2500" kern="1200" dirty="0"/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zh-CN" sz="2500" kern="1200" dirty="0"/>
            <a:t>97,</a:t>
          </a:r>
          <a:r>
            <a:rPr kumimoji="1" lang="zh-CN" altLang="en-US" sz="2500" kern="1200" dirty="0"/>
            <a:t> </a:t>
          </a:r>
          <a:r>
            <a:rPr kumimoji="1" lang="en-US" altLang="zh-CN" sz="2500" kern="1200" dirty="0"/>
            <a:t>98</a:t>
          </a:r>
          <a:r>
            <a:rPr kumimoji="1" lang="zh-CN" altLang="en-US" sz="2500" kern="1200" dirty="0"/>
            <a:t>，</a:t>
          </a:r>
          <a:r>
            <a:rPr kumimoji="1" lang="en-US" altLang="zh-CN" sz="2500" kern="1200" dirty="0"/>
            <a:t>99…</a:t>
          </a:r>
          <a:endParaRPr lang="en-US" sz="2500" kern="1200" dirty="0"/>
        </a:p>
      </dsp:txBody>
      <dsp:txXfrm>
        <a:off x="1941716" y="2102143"/>
        <a:ext cx="4571887" cy="1681139"/>
      </dsp:txXfrm>
    </dsp:sp>
    <dsp:sp modelId="{33EF4C57-E230-41E6-9D84-6B6E85F897D6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42C482-FD12-48E8-9C59-2123828EB085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05C895-2371-4579-88E7-DC96E420DBF1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2500" kern="1200" dirty="0"/>
            <a:t>码元（实际存储的二进制码集合</a:t>
          </a:r>
          <a:r>
            <a:rPr kumimoji="1" lang="en-US" altLang="zh-CN" sz="2500" kern="1200" dirty="0"/>
            <a:t>,</a:t>
          </a:r>
          <a:r>
            <a:rPr kumimoji="1" lang="zh-CN" altLang="en-US" sz="2500" kern="1200" dirty="0"/>
            <a:t>字符编码</a:t>
          </a:r>
          <a:r>
            <a:rPr kumimoji="1" lang="zh-CN" sz="2500" kern="1200" dirty="0"/>
            <a:t>）</a:t>
          </a:r>
          <a:endParaRPr kumimoji="1" lang="en-US" altLang="zh-CN" sz="2500" kern="1200" dirty="0"/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 err="1"/>
            <a:t>ascII</a:t>
          </a:r>
          <a:r>
            <a:rPr lang="zh-CN" altLang="en-US" sz="2500" kern="1200" dirty="0"/>
            <a:t>， </a:t>
          </a:r>
          <a:r>
            <a:rPr lang="en-US" altLang="zh-CN" sz="2500" kern="1200" dirty="0" err="1"/>
            <a:t>unicode</a:t>
          </a:r>
          <a:r>
            <a:rPr lang="en-US" altLang="zh-CN" sz="2500" kern="1200" dirty="0"/>
            <a:t>(utf-8,utf-16)</a:t>
          </a:r>
          <a:endParaRPr lang="en-US" sz="2500" kern="1200" dirty="0"/>
        </a:p>
      </dsp:txBody>
      <dsp:txXfrm>
        <a:off x="1941716" y="4203567"/>
        <a:ext cx="4571887" cy="1681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2146F9-C795-FF44-9C20-F0F8663C0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473A8D-6B1B-1A4D-AE95-AF58B9296D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0E016D-A558-9E47-B705-2F75D4744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4AC6-1BD0-A149-A8E1-34F0C0C6A45A}" type="datetimeFigureOut">
              <a:rPr kumimoji="1" lang="zh-CN" altLang="en-US" smtClean="0"/>
              <a:t>2020/3/31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ABBB09-4BEB-7D4D-AF88-DB65907B2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56A507-02A3-3045-B0CE-8E7958830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38A07-6D24-6149-A513-74750CC017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8553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94A9B5-4471-8D43-9F40-BE73F95C1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28453C1-3067-C04A-9187-CB26F2B3FE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7C4FD9-CE0F-B94A-8B68-9A4479A51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4AC6-1BD0-A149-A8E1-34F0C0C6A45A}" type="datetimeFigureOut">
              <a:rPr kumimoji="1" lang="zh-CN" altLang="en-US" smtClean="0"/>
              <a:t>2020/3/31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1ED4C3-5FBF-544C-9BE6-9EA447959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8D71D2-0409-C644-A26B-6AD74B1C4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38A07-6D24-6149-A513-74750CC017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0111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683206C-B2B6-1143-9E8A-F008A16B9B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22F17BD-8E2F-9144-9DB2-7C8A1598CF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B1CFD8-C39E-8D4E-BB91-96836797C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4AC6-1BD0-A149-A8E1-34F0C0C6A45A}" type="datetimeFigureOut">
              <a:rPr kumimoji="1" lang="zh-CN" altLang="en-US" smtClean="0"/>
              <a:t>2020/3/31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FAEFAC-74AE-C644-BBB5-04EEDBF6D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DBDF91-008F-1B4A-9E2F-7B666927C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38A07-6D24-6149-A513-74750CC017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834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FC1F95-4CA5-B54C-8569-22DAFB39A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CDF5A4-1C90-3345-9C40-A5C313E0B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4BF550-CB9B-4B4E-9BBF-441CD6EB7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4AC6-1BD0-A149-A8E1-34F0C0C6A45A}" type="datetimeFigureOut">
              <a:rPr kumimoji="1" lang="zh-CN" altLang="en-US" smtClean="0"/>
              <a:t>2020/3/31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363FCB-79CD-434F-B32D-C4B8CCBCD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4A0FDA-3715-4F42-9F66-73E130CE6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38A07-6D24-6149-A513-74750CC017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2169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44961C-B7A4-2D4B-9066-E4DBA7A16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BF4608-A6C6-6A4B-8897-9FDB8E3F1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ED5802-241E-E640-8464-F6A4461C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4AC6-1BD0-A149-A8E1-34F0C0C6A45A}" type="datetimeFigureOut">
              <a:rPr kumimoji="1" lang="zh-CN" altLang="en-US" smtClean="0"/>
              <a:t>2020/3/31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E1DA15-F4DA-8241-B413-74A9C037F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8CE5BA-5749-9A47-B2BC-F22A91A5D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38A07-6D24-6149-A513-74750CC017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9337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C56B0D-2CA3-5146-BC9E-975638FFF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278987-329A-5049-B384-0D57925B42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41E8981-C26B-9445-8039-E6AC78F6EA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855802-1BCC-EC4C-9CE8-251DF1D27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4AC6-1BD0-A149-A8E1-34F0C0C6A45A}" type="datetimeFigureOut">
              <a:rPr kumimoji="1" lang="zh-CN" altLang="en-US" smtClean="0"/>
              <a:t>2020/3/31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7B618CB-C0DE-0A4C-A1DF-40B59AA2B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433A27B-1B22-9C42-AF9B-465D0CA57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38A07-6D24-6149-A513-74750CC017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1406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119369-8ADE-B240-86A0-C314460F0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D9C560-FDAB-B942-838E-624DB7D7BE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A5F6F2B-A8AD-AF42-9FE8-2C836BDC7D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79C33CD-57D7-E64F-9053-AF8E29C978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F4EF154-E211-A84A-8F9D-7B39CD580C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6F5E2F1-745D-0A4C-8BC6-001B83ED8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4AC6-1BD0-A149-A8E1-34F0C0C6A45A}" type="datetimeFigureOut">
              <a:rPr kumimoji="1" lang="zh-CN" altLang="en-US" smtClean="0"/>
              <a:t>2020/3/31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3DC350E-4F9F-9444-91E9-09CFAEA25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F845057-CD92-0D40-ACC0-B2343517F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38A07-6D24-6149-A513-74750CC017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3396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D1445A-336C-A44A-950F-8527792A9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B281090-D5D9-4A47-B802-3FF5BE807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4AC6-1BD0-A149-A8E1-34F0C0C6A45A}" type="datetimeFigureOut">
              <a:rPr kumimoji="1" lang="zh-CN" altLang="en-US" smtClean="0"/>
              <a:t>2020/3/31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89EF6D5-A159-884D-92E8-58D5B13BA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C22EFE-BE55-5A43-A26D-911084C2F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38A07-6D24-6149-A513-74750CC017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603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6DC887B-0795-F443-906E-D4A74446E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4AC6-1BD0-A149-A8E1-34F0C0C6A45A}" type="datetimeFigureOut">
              <a:rPr kumimoji="1" lang="zh-CN" altLang="en-US" smtClean="0"/>
              <a:t>2020/3/31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ABA4676-7625-E343-9EA2-84FC3C395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F9DEE4-DB9A-CF4E-9A61-850C051E8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38A07-6D24-6149-A513-74750CC017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3842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4FD3B9-2371-D74C-A541-55FE1A537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BB9823-2E85-F84A-9D9F-4A69B08DA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C0854E-0B2B-8F46-8C5A-12355BE7C6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2BBBEF9-A885-4947-AC91-16126A474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4AC6-1BD0-A149-A8E1-34F0C0C6A45A}" type="datetimeFigureOut">
              <a:rPr kumimoji="1" lang="zh-CN" altLang="en-US" smtClean="0"/>
              <a:t>2020/3/31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9AD9F8-6E95-7447-8AE8-506495B57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AD15963-ED5E-E442-94FA-EE0D6EDF8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38A07-6D24-6149-A513-74750CC017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8355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F6F891-8895-704A-BD03-75D63BBB5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1A0A731-7E16-EC44-8783-9B424FD4B4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DC8874D-57CF-6C48-A44A-3D0696B693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6824DA9-0C80-5646-8B37-C6C61F7A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4AC6-1BD0-A149-A8E1-34F0C0C6A45A}" type="datetimeFigureOut">
              <a:rPr kumimoji="1" lang="zh-CN" altLang="en-US" smtClean="0"/>
              <a:t>2020/3/31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A28FC2-C08D-7342-A4C0-215DAAF55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3898189-77B4-414F-AC29-8AFD9D207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38A07-6D24-6149-A513-74750CC017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6518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44A16C6-F43F-584E-98A9-D4902AE52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FA3AB8-46E0-CA45-93BD-DA0193D31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765618-81A9-CF42-BFE8-A2B7BD989A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04AC6-1BD0-A149-A8E1-34F0C0C6A45A}" type="datetimeFigureOut">
              <a:rPr kumimoji="1" lang="zh-CN" altLang="en-US" smtClean="0"/>
              <a:t>2020/3/31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7E675B-7CB4-6C4B-91AB-012A256B77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34EC44-2826-9A4B-837B-E5CF9064F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F38A07-6D24-6149-A513-74750CC017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1914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hyperlink" Target="https://baike.baidu.com/item/%E5%A8%81%E5%BB%89%C2%B7%E5%87%AF%E4%BA%A8/7867962?fr=aladdin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C220DB-65F9-634D-925A-C3B8E996C6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嵌入式应用系统设计</a:t>
            </a:r>
            <a:br>
              <a:rPr kumimoji="1" lang="en-US" altLang="zh-CN" dirty="0"/>
            </a:br>
            <a:r>
              <a:rPr kumimoji="1" lang="en-US" altLang="zh-CN" sz="32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embedded application system</a:t>
            </a:r>
            <a:r>
              <a:rPr kumimoji="1" lang="zh-CN" altLang="en-US" sz="32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kumimoji="1" lang="en-US" altLang="zh-CN" sz="32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design</a:t>
            </a:r>
            <a:endParaRPr kumimoji="1" lang="zh-CN" altLang="en-US" sz="32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2AB1B9A-06BA-9447-985B-09524B6469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en-US" altLang="zh-CN" dirty="0"/>
          </a:p>
          <a:p>
            <a:r>
              <a:rPr kumimoji="1" lang="zh-CN" altLang="en-US" dirty="0"/>
              <a:t>主讲教师：黄建伟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03EA8D1-0E76-7A43-BD09-E1A50FFCB319}"/>
              </a:ext>
            </a:extLst>
          </p:cNvPr>
          <p:cNvSpPr txBox="1"/>
          <p:nvPr/>
        </p:nvSpPr>
        <p:spPr>
          <a:xfrm>
            <a:off x="470647" y="309282"/>
            <a:ext cx="283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内工大研究生专业选修课</a:t>
            </a:r>
          </a:p>
        </p:txBody>
      </p:sp>
    </p:spTree>
    <p:extLst>
      <p:ext uri="{BB962C8B-B14F-4D97-AF65-F5344CB8AC3E}">
        <p14:creationId xmlns:p14="http://schemas.microsoft.com/office/powerpoint/2010/main" val="1679726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A4BCAC-C75B-EE43-B395-34EDF0AA7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一个例子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92D419-219B-494A-A836-119489A2F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43122" cy="4351338"/>
          </a:xfrm>
          <a:solidFill>
            <a:schemeClr val="accent4"/>
          </a:solidFill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zh-CN" sz="2400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2400" dirty="0"/>
              <a:t>#include &lt;</a:t>
            </a:r>
            <a:r>
              <a:rPr lang="en-US" altLang="zh-CN" sz="2400" dirty="0" err="1"/>
              <a:t>stdio.h</a:t>
            </a:r>
            <a:r>
              <a:rPr lang="en-US" altLang="zh-CN" sz="2400" dirty="0"/>
              <a:t>&gt; </a:t>
            </a:r>
          </a:p>
          <a:p>
            <a:pPr marL="0" indent="0">
              <a:buNone/>
            </a:pPr>
            <a:r>
              <a:rPr lang="en-US" altLang="zh-CN" sz="2400" dirty="0"/>
              <a:t>#include &lt;</a:t>
            </a:r>
            <a:r>
              <a:rPr lang="en-US" altLang="zh-CN" sz="2400" dirty="0" err="1"/>
              <a:t>limits.h</a:t>
            </a:r>
            <a:r>
              <a:rPr lang="en-US" altLang="zh-CN" sz="2400" dirty="0"/>
              <a:t>&gt;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int main()</a:t>
            </a:r>
          </a:p>
          <a:p>
            <a:pPr marL="0" indent="0">
              <a:buNone/>
            </a:pPr>
            <a:r>
              <a:rPr lang="en-US" altLang="zh-CN" sz="2400" dirty="0"/>
              <a:t>{</a:t>
            </a:r>
          </a:p>
          <a:p>
            <a:pPr marL="0" indent="0">
              <a:buNone/>
            </a:pPr>
            <a:r>
              <a:rPr lang="zh-CN" altLang="en-US" sz="2400" dirty="0"/>
              <a:t>   </a:t>
            </a:r>
            <a:r>
              <a:rPr lang="en-US" altLang="zh-CN" sz="2400" dirty="0" err="1"/>
              <a:t>printf</a:t>
            </a:r>
            <a:r>
              <a:rPr lang="en-US" altLang="zh-CN" sz="2400" dirty="0"/>
              <a:t>("The number of bits in a byte %d\n", CHAR_BIT);</a:t>
            </a:r>
          </a:p>
          <a:p>
            <a:pPr marL="0" indent="0">
              <a:buNone/>
            </a:pPr>
            <a:r>
              <a:rPr lang="zh-CN" altLang="en-US" sz="2400" dirty="0"/>
              <a:t>   </a:t>
            </a:r>
            <a:r>
              <a:rPr lang="en-US" altLang="zh-CN" sz="2400" dirty="0"/>
              <a:t>return(0);</a:t>
            </a:r>
          </a:p>
          <a:p>
            <a:pPr marL="0" indent="0">
              <a:buNone/>
            </a:pPr>
            <a:r>
              <a:rPr lang="en-US" altLang="zh-CN" sz="2400" dirty="0"/>
              <a:t>}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72190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6228B2-7F8F-9E4A-9B07-B2F7AB7A5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关于</a:t>
            </a:r>
            <a:r>
              <a:rPr kumimoji="1" lang="en-US" altLang="zh-CN" dirty="0"/>
              <a:t>char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0D6404-6675-4C4C-9A1E-E31458AF3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</a:t>
            </a:r>
            <a:r>
              <a:rPr kumimoji="1" lang="zh-CN" altLang="en-US" dirty="0"/>
              <a:t>语言的</a:t>
            </a:r>
            <a:r>
              <a:rPr kumimoji="1" lang="en-US" altLang="zh-CN" dirty="0"/>
              <a:t>char</a:t>
            </a:r>
            <a:r>
              <a:rPr kumimoji="1" lang="zh-CN" altLang="en-US" dirty="0"/>
              <a:t>有两层含义 </a:t>
            </a:r>
            <a:r>
              <a:rPr kumimoji="1" lang="en-US" altLang="zh-CN" dirty="0"/>
              <a:t>:</a:t>
            </a:r>
            <a:r>
              <a:rPr kumimoji="1" lang="zh-CN" altLang="en-US" dirty="0"/>
              <a:t>  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514350" indent="-514350">
              <a:buFont typeface="+mj-ea"/>
              <a:buAutoNum type="circleNumDbPlain"/>
            </a:pPr>
            <a:r>
              <a:rPr kumimoji="1" lang="en-US" altLang="zh-CN" dirty="0">
                <a:solidFill>
                  <a:srgbClr val="C00000"/>
                </a:solidFill>
              </a:rPr>
              <a:t>char</a:t>
            </a:r>
            <a:r>
              <a:rPr kumimoji="1" lang="zh-CN" altLang="en-US" dirty="0">
                <a:solidFill>
                  <a:srgbClr val="C00000"/>
                </a:solidFill>
              </a:rPr>
              <a:t>是一个数，一个</a:t>
            </a:r>
            <a:r>
              <a:rPr kumimoji="1" lang="en-US" altLang="zh-CN" dirty="0">
                <a:solidFill>
                  <a:srgbClr val="C00000"/>
                </a:solidFill>
              </a:rPr>
              <a:t>byte</a:t>
            </a:r>
          </a:p>
          <a:p>
            <a:pPr marL="0" indent="0">
              <a:buNone/>
            </a:pPr>
            <a:r>
              <a:rPr kumimoji="1" lang="zh-CN" altLang="en-US" dirty="0"/>
              <a:t>   </a:t>
            </a:r>
            <a:r>
              <a:rPr kumimoji="1" lang="en-US" altLang="zh-CN" dirty="0"/>
              <a:t>typedef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char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int8;</a:t>
            </a:r>
          </a:p>
          <a:p>
            <a:pPr marL="0" indent="0">
              <a:buNone/>
            </a:pPr>
            <a:r>
              <a:rPr kumimoji="1" lang="zh-CN" altLang="en-US" dirty="0"/>
              <a:t>   </a:t>
            </a:r>
            <a:r>
              <a:rPr kumimoji="1" lang="en-US" altLang="zh-CN" dirty="0"/>
              <a:t>typedef</a:t>
            </a:r>
            <a:r>
              <a:rPr kumimoji="1" lang="zh-CN" altLang="en-US" dirty="0"/>
              <a:t> </a:t>
            </a:r>
            <a:r>
              <a:rPr kumimoji="1" lang="en-US" altLang="zh-CN" dirty="0"/>
              <a:t>unsigned</a:t>
            </a:r>
            <a:r>
              <a:rPr kumimoji="1" lang="zh-CN" altLang="en-US" dirty="0"/>
              <a:t> </a:t>
            </a:r>
            <a:r>
              <a:rPr kumimoji="1" lang="en-US" altLang="zh-CN" dirty="0"/>
              <a:t>uint8;</a:t>
            </a:r>
          </a:p>
          <a:p>
            <a:pPr marL="514350" indent="-514350">
              <a:buFont typeface="+mj-ea"/>
              <a:buAutoNum type="circleNumDbPlain" startAt="2"/>
            </a:pPr>
            <a:r>
              <a:rPr kumimoji="1" lang="en-US" altLang="zh-CN" dirty="0">
                <a:solidFill>
                  <a:srgbClr val="C00000"/>
                </a:solidFill>
              </a:rPr>
              <a:t>char</a:t>
            </a:r>
            <a:r>
              <a:rPr kumimoji="1" lang="zh-CN" altLang="en-US" dirty="0">
                <a:solidFill>
                  <a:srgbClr val="C00000"/>
                </a:solidFill>
              </a:rPr>
              <a:t>是</a:t>
            </a:r>
            <a:r>
              <a:rPr kumimoji="1" lang="en-US" altLang="zh-CN" dirty="0">
                <a:solidFill>
                  <a:srgbClr val="C00000"/>
                </a:solidFill>
              </a:rPr>
              <a:t>ascii</a:t>
            </a:r>
            <a:r>
              <a:rPr kumimoji="1" lang="zh-CN" altLang="en-US" dirty="0">
                <a:solidFill>
                  <a:srgbClr val="C00000"/>
                </a:solidFill>
              </a:rPr>
              <a:t>的一个映射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kumimoji="1" lang="zh-CN" altLang="en-US" dirty="0">
                <a:solidFill>
                  <a:srgbClr val="C00000"/>
                </a:solidFill>
              </a:rPr>
              <a:t>   </a:t>
            </a:r>
            <a:r>
              <a:rPr kumimoji="1" lang="en-US" altLang="zh-CN" dirty="0"/>
              <a:t>char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‘</a:t>
            </a:r>
            <a:r>
              <a:rPr kumimoji="1" lang="en-US" altLang="zh-CN" dirty="0"/>
              <a:t>a</a:t>
            </a:r>
            <a:r>
              <a:rPr kumimoji="1" lang="zh-CN" altLang="en-US" dirty="0"/>
              <a:t>’</a:t>
            </a:r>
            <a:r>
              <a:rPr kumimoji="1" lang="en-US" altLang="zh-CN" dirty="0"/>
              <a:t>;</a:t>
            </a:r>
          </a:p>
          <a:p>
            <a:pPr marL="0" indent="0">
              <a:buNone/>
            </a:pPr>
            <a:r>
              <a:rPr kumimoji="1" lang="zh-CN" altLang="en-US" dirty="0"/>
              <a:t>   </a:t>
            </a:r>
            <a:r>
              <a:rPr kumimoji="1" lang="en-US" altLang="zh-CN" dirty="0"/>
              <a:t>char</a:t>
            </a:r>
            <a:r>
              <a:rPr kumimoji="1" lang="zh-CN" altLang="en-US" dirty="0"/>
              <a:t>* </a:t>
            </a:r>
            <a:r>
              <a:rPr kumimoji="1" lang="en-US" altLang="zh-CN" dirty="0"/>
              <a:t>str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‘hello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world!’;</a:t>
            </a:r>
          </a:p>
          <a:p>
            <a:pPr marL="0" indent="0">
              <a:buNone/>
            </a:pP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7274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3A788D-C63C-3D4C-9BB8-A61C3D62C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</a:rPr>
              <a:t>字符类型</a:t>
            </a:r>
            <a:r>
              <a:rPr lang="en-US" altLang="zh-CN" b="1" dirty="0">
                <a:latin typeface="Times New Roman" panose="02020603050405020304" pitchFamily="18" charset="0"/>
              </a:rPr>
              <a:t>(char)</a:t>
            </a:r>
            <a:endParaRPr kumimoji="1" lang="zh-CN" altLang="en-US" dirty="0"/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F039CEC9-0708-48E5-AD0F-715077F6AA0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67813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5D323-1985-1E43-9370-57749D87F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关于</a:t>
            </a:r>
            <a:r>
              <a:rPr kumimoji="1" lang="en-US" altLang="zh-CN" dirty="0"/>
              <a:t>ascii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FF72E99-C865-BA42-B1DD-B34987D490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0" y="1690688"/>
            <a:ext cx="558800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483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CC23C3-0C5B-B74D-AEFC-7902027B7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关于</a:t>
            </a:r>
            <a:r>
              <a:rPr kumimoji="1" lang="en-US" altLang="zh-CN" dirty="0"/>
              <a:t>ASCII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54D015-B9C5-6944-91F4-B376F64FD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汉字 （字库表）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码点  （区码、位码）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码元  （咋存？区别</a:t>
            </a:r>
            <a:r>
              <a:rPr kumimoji="1" lang="en-US" altLang="zh-CN" dirty="0"/>
              <a:t>ascii</a:t>
            </a:r>
            <a:r>
              <a:rPr kumimoji="1" lang="zh-CN" altLang="en-US" dirty="0"/>
              <a:t>？ 最高位置‘</a:t>
            </a:r>
            <a:r>
              <a:rPr kumimoji="1" lang="en-US" altLang="zh-CN" dirty="0"/>
              <a:t>1</a:t>
            </a:r>
            <a:r>
              <a:rPr kumimoji="1" lang="zh-CN" altLang="en-US" dirty="0"/>
              <a:t>’吧！</a:t>
            </a:r>
            <a:r>
              <a:rPr kumimoji="1" lang="en-US" altLang="zh-CN" dirty="0"/>
              <a:t>-&gt;gb2312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1174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4CECDF-5A10-AE43-8C41-838643C7D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关于</a:t>
            </a:r>
            <a:r>
              <a:rPr kumimoji="1" lang="en-US" altLang="zh-CN" dirty="0"/>
              <a:t>Unicode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D0CE6C-7441-5841-B67C-5C42F954D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网络发展后</a:t>
            </a:r>
            <a:r>
              <a:rPr kumimoji="1" lang="en-US" altLang="zh-CN" dirty="0"/>
              <a:t>,</a:t>
            </a:r>
            <a:r>
              <a:rPr kumimoji="1" lang="zh-CN" altLang="en-US" dirty="0"/>
              <a:t>  汉字编码 </a:t>
            </a:r>
            <a:r>
              <a:rPr kumimoji="1" lang="en-US" altLang="zh-CN" dirty="0"/>
              <a:t>-&gt;</a:t>
            </a:r>
            <a:r>
              <a:rPr kumimoji="1" lang="zh-CN" altLang="en-US" dirty="0"/>
              <a:t>发给老外的电脑上，不行了乱了，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后来</a:t>
            </a:r>
            <a:r>
              <a:rPr kumimoji="1" lang="en-US" altLang="zh-CN" dirty="0"/>
              <a:t>…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zh-CN" altLang="en-US" dirty="0"/>
              <a:t>万国码</a:t>
            </a:r>
            <a:r>
              <a:rPr kumimoji="1" lang="en-US" altLang="zh-CN" dirty="0"/>
              <a:t>,</a:t>
            </a:r>
            <a:r>
              <a:rPr kumimoji="1" lang="zh-CN" altLang="en-US" dirty="0"/>
              <a:t>统一编码</a:t>
            </a:r>
            <a:r>
              <a:rPr kumimoji="1" lang="en-US" altLang="zh-CN" dirty="0"/>
              <a:t>Unicode</a:t>
            </a:r>
          </a:p>
          <a:p>
            <a:r>
              <a:rPr kumimoji="1" lang="zh-CN" altLang="en-US" dirty="0"/>
              <a:t>但是</a:t>
            </a:r>
            <a:r>
              <a:rPr kumimoji="1" lang="en-US" altLang="zh-CN" dirty="0"/>
              <a:t>Unicode</a:t>
            </a:r>
            <a:r>
              <a:rPr kumimoji="1" lang="zh-CN" altLang="en-US" dirty="0"/>
              <a:t>的字库表存起来太大了，折中方案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utf-4/8/16…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4158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5A507F-0437-9846-8069-1801487A5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55A623F-AD27-974F-8972-8B6D9DD1BE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975" y="1982787"/>
            <a:ext cx="8286750" cy="257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09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3D2EC-0041-3C41-9047-5482AD29A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宽字符</a:t>
            </a:r>
            <a:r>
              <a:rPr kumimoji="1" lang="en-US" altLang="zh-CN" dirty="0" err="1"/>
              <a:t>wchar_t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AD010D-9F75-ED4C-8774-835FC8BA3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zh-CN" altLang="en-US" dirty="0"/>
              <a:t>如果想显示一个汉字就麻烦了！</a:t>
            </a:r>
            <a:endParaRPr kumimoji="1" lang="en-US" altLang="zh-CN" dirty="0"/>
          </a:p>
          <a:p>
            <a:pPr marL="0" indent="0">
              <a:buNone/>
            </a:pPr>
            <a:r>
              <a:rPr lang="en-US" altLang="zh-CN" sz="3000" dirty="0">
                <a:solidFill>
                  <a:srgbClr val="00B050"/>
                </a:solidFill>
              </a:rPr>
              <a:t>#include &lt;</a:t>
            </a:r>
            <a:r>
              <a:rPr lang="en-US" altLang="zh-CN" sz="3000" dirty="0" err="1">
                <a:solidFill>
                  <a:srgbClr val="00B050"/>
                </a:solidFill>
              </a:rPr>
              <a:t>stdio.h</a:t>
            </a:r>
            <a:r>
              <a:rPr lang="en-US" altLang="zh-CN" sz="3000" dirty="0">
                <a:solidFill>
                  <a:srgbClr val="00B050"/>
                </a:solidFill>
              </a:rPr>
              <a:t>&gt;</a:t>
            </a:r>
          </a:p>
          <a:p>
            <a:pPr marL="0" indent="0">
              <a:buNone/>
            </a:pPr>
            <a:r>
              <a:rPr lang="en-US" altLang="zh-CN" sz="3000" dirty="0">
                <a:solidFill>
                  <a:srgbClr val="00B050"/>
                </a:solidFill>
              </a:rPr>
              <a:t>#include &lt;</a:t>
            </a:r>
            <a:r>
              <a:rPr lang="en-US" altLang="zh-CN" sz="3000" dirty="0" err="1">
                <a:solidFill>
                  <a:srgbClr val="00B050"/>
                </a:solidFill>
              </a:rPr>
              <a:t>wchar.h</a:t>
            </a:r>
            <a:r>
              <a:rPr lang="en-US" altLang="zh-CN" sz="3000" dirty="0">
                <a:solidFill>
                  <a:srgbClr val="00B050"/>
                </a:solidFill>
              </a:rPr>
              <a:t>&gt;</a:t>
            </a:r>
          </a:p>
          <a:p>
            <a:pPr marL="0" indent="0">
              <a:buNone/>
            </a:pPr>
            <a:r>
              <a:rPr lang="en-US" altLang="zh-CN" sz="3000" dirty="0">
                <a:solidFill>
                  <a:srgbClr val="00B050"/>
                </a:solidFill>
              </a:rPr>
              <a:t>#include &lt;</a:t>
            </a:r>
            <a:r>
              <a:rPr lang="en-US" altLang="zh-CN" sz="3000" dirty="0" err="1">
                <a:solidFill>
                  <a:srgbClr val="00B050"/>
                </a:solidFill>
              </a:rPr>
              <a:t>locale.h</a:t>
            </a:r>
            <a:r>
              <a:rPr lang="en-US" altLang="zh-CN" sz="3000" dirty="0">
                <a:solidFill>
                  <a:srgbClr val="00B050"/>
                </a:solidFill>
              </a:rPr>
              <a:t>&gt;</a:t>
            </a:r>
          </a:p>
          <a:p>
            <a:pPr marL="0" indent="0">
              <a:buNone/>
            </a:pPr>
            <a:br>
              <a:rPr lang="en-US" altLang="zh-CN" sz="3000" dirty="0">
                <a:solidFill>
                  <a:srgbClr val="00B050"/>
                </a:solidFill>
              </a:rPr>
            </a:br>
            <a:r>
              <a:rPr lang="en-US" altLang="zh-CN" sz="3000" dirty="0">
                <a:solidFill>
                  <a:srgbClr val="00B050"/>
                </a:solidFill>
              </a:rPr>
              <a:t>int main() </a:t>
            </a:r>
            <a:r>
              <a:rPr lang="zh-CN" altLang="en-US" sz="3000" dirty="0">
                <a:solidFill>
                  <a:srgbClr val="00B050"/>
                </a:solidFill>
              </a:rPr>
              <a:t> </a:t>
            </a:r>
            <a:r>
              <a:rPr lang="en-US" altLang="zh-CN" sz="3000" dirty="0">
                <a:solidFill>
                  <a:srgbClr val="00B050"/>
                </a:solidFill>
              </a:rPr>
              <a:t>{</a:t>
            </a:r>
          </a:p>
          <a:p>
            <a:pPr marL="457200" lvl="1" indent="0">
              <a:buNone/>
            </a:pPr>
            <a:r>
              <a:rPr lang="en-US" altLang="zh-CN" sz="3000" dirty="0" err="1">
                <a:solidFill>
                  <a:srgbClr val="00B050"/>
                </a:solidFill>
              </a:rPr>
              <a:t>setlocale</a:t>
            </a:r>
            <a:r>
              <a:rPr lang="en-US" altLang="zh-CN" sz="3000" dirty="0">
                <a:solidFill>
                  <a:srgbClr val="00B050"/>
                </a:solidFill>
              </a:rPr>
              <a:t>(LC_ALL, ""); </a:t>
            </a:r>
          </a:p>
          <a:p>
            <a:pPr marL="457200" lvl="1" indent="0">
              <a:buNone/>
            </a:pPr>
            <a:br>
              <a:rPr lang="en-US" altLang="zh-CN" sz="3000" dirty="0">
                <a:solidFill>
                  <a:srgbClr val="00B050"/>
                </a:solidFill>
              </a:rPr>
            </a:br>
            <a:r>
              <a:rPr lang="en-US" altLang="zh-CN" sz="3000" dirty="0" err="1">
                <a:solidFill>
                  <a:srgbClr val="00B050"/>
                </a:solidFill>
              </a:rPr>
              <a:t>wchar_t</a:t>
            </a:r>
            <a:r>
              <a:rPr lang="en-US" altLang="zh-CN" sz="3000" dirty="0">
                <a:solidFill>
                  <a:srgbClr val="00B050"/>
                </a:solidFill>
              </a:rPr>
              <a:t> </a:t>
            </a:r>
            <a:r>
              <a:rPr lang="en-US" altLang="zh-CN" sz="3000" dirty="0" err="1">
                <a:solidFill>
                  <a:srgbClr val="00B050"/>
                </a:solidFill>
              </a:rPr>
              <a:t>wch</a:t>
            </a:r>
            <a:r>
              <a:rPr lang="en-US" altLang="zh-CN" sz="3000" dirty="0">
                <a:solidFill>
                  <a:srgbClr val="00B050"/>
                </a:solidFill>
              </a:rPr>
              <a:t> = L'</a:t>
            </a:r>
            <a:r>
              <a:rPr lang="zh-CN" altLang="en-US" sz="3000" dirty="0">
                <a:solidFill>
                  <a:srgbClr val="00B050"/>
                </a:solidFill>
              </a:rPr>
              <a:t>你</a:t>
            </a:r>
            <a:r>
              <a:rPr lang="en-US" altLang="zh-CN" sz="3000" dirty="0">
                <a:solidFill>
                  <a:srgbClr val="00B050"/>
                </a:solidFill>
              </a:rPr>
              <a:t>';</a:t>
            </a:r>
          </a:p>
          <a:p>
            <a:pPr marL="457200" lvl="1" indent="0">
              <a:buNone/>
            </a:pPr>
            <a:r>
              <a:rPr lang="en-US" altLang="zh-CN" sz="3000" dirty="0" err="1">
                <a:solidFill>
                  <a:srgbClr val="00B050"/>
                </a:solidFill>
              </a:rPr>
              <a:t>printf</a:t>
            </a:r>
            <a:r>
              <a:rPr lang="en-US" altLang="zh-CN" sz="3000" dirty="0">
                <a:solidFill>
                  <a:srgbClr val="00B050"/>
                </a:solidFill>
              </a:rPr>
              <a:t>("%C",</a:t>
            </a:r>
            <a:r>
              <a:rPr lang="en-US" altLang="zh-CN" sz="3000" dirty="0" err="1">
                <a:solidFill>
                  <a:srgbClr val="00B050"/>
                </a:solidFill>
              </a:rPr>
              <a:t>wch</a:t>
            </a:r>
            <a:r>
              <a:rPr lang="en-US" altLang="zh-CN" sz="3000" dirty="0">
                <a:solidFill>
                  <a:srgbClr val="00B050"/>
                </a:solidFill>
              </a:rPr>
              <a:t>);</a:t>
            </a:r>
          </a:p>
          <a:p>
            <a:pPr marL="457200" lvl="1" indent="0">
              <a:buNone/>
            </a:pPr>
            <a:r>
              <a:rPr lang="en-US" altLang="zh-CN" sz="3000" dirty="0">
                <a:solidFill>
                  <a:srgbClr val="00B050"/>
                </a:solidFill>
              </a:rPr>
              <a:t>return 0;</a:t>
            </a:r>
          </a:p>
          <a:p>
            <a:pPr marL="0" indent="0">
              <a:buNone/>
            </a:pPr>
            <a:r>
              <a:rPr lang="en-US" altLang="zh-CN" sz="3000" dirty="0">
                <a:solidFill>
                  <a:srgbClr val="00B050"/>
                </a:solidFill>
              </a:rPr>
              <a:t>}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6403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082449-70B8-1444-8129-41C3AB09C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思考？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2378CD-0AA3-224F-877F-CF087831C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kumimoji="1" lang="zh-CN" altLang="en-US" dirty="0"/>
              <a:t>一个汉字占几个字节？</a:t>
            </a:r>
            <a:endParaRPr kumimoji="1" lang="en-US" altLang="zh-CN" dirty="0"/>
          </a:p>
          <a:p>
            <a:pPr marL="514350" indent="-514350">
              <a:buFont typeface="+mj-ea"/>
              <a:buAutoNum type="circleNumDbPlain"/>
            </a:pPr>
            <a:r>
              <a:rPr kumimoji="1" lang="zh-CN" altLang="en-US" dirty="0"/>
              <a:t>如何得到一个汉字的区码、位码？</a:t>
            </a:r>
            <a:endParaRPr kumimoji="1" lang="en-US" altLang="zh-CN" dirty="0"/>
          </a:p>
          <a:p>
            <a:pPr marL="514350" indent="-514350">
              <a:buFont typeface="+mj-ea"/>
              <a:buAutoNum type="circleNumDbPlain"/>
            </a:pPr>
            <a:r>
              <a:rPr kumimoji="1" lang="zh-CN" altLang="en-US" dirty="0"/>
              <a:t>如何得到一个汉字的</a:t>
            </a:r>
            <a:r>
              <a:rPr kumimoji="1" lang="en-US" altLang="zh-CN" dirty="0"/>
              <a:t>Unicode</a:t>
            </a:r>
            <a:r>
              <a:rPr kumimoji="1" lang="zh-CN" altLang="en-US" dirty="0"/>
              <a:t>编码？</a:t>
            </a:r>
            <a:r>
              <a:rPr kumimoji="1" lang="en-US" altLang="zh-CN" dirty="0"/>
              <a:t>UTF-8</a:t>
            </a:r>
            <a:r>
              <a:rPr kumimoji="1" lang="zh-CN" altLang="en-US" dirty="0"/>
              <a:t>编码？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25767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BA358E-8DD7-D941-9067-685504510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回顾点：</a:t>
            </a:r>
            <a:r>
              <a:rPr kumimoji="1" lang="en-US" altLang="zh-CN" dirty="0" err="1"/>
              <a:t>sizeof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91D82D-D225-3B4C-82A2-FAFA551B2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 err="1"/>
              <a:t>sizeof</a:t>
            </a:r>
            <a:r>
              <a:rPr kumimoji="1" lang="zh-CN" altLang="en-US" dirty="0"/>
              <a:t>可以获取变量的内存大小，占几个字节！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问题来了，如何把一个变量序列化成字节数组？</a:t>
            </a:r>
          </a:p>
        </p:txBody>
      </p:sp>
    </p:spTree>
    <p:extLst>
      <p:ext uri="{BB962C8B-B14F-4D97-AF65-F5344CB8AC3E}">
        <p14:creationId xmlns:p14="http://schemas.microsoft.com/office/powerpoint/2010/main" val="3624641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D4F17E-E327-4A40-8D68-DFCF18B69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第二章 </a:t>
            </a:r>
            <a:r>
              <a:rPr kumimoji="1" lang="en-US" altLang="zh-CN" dirty="0"/>
              <a:t>C</a:t>
            </a:r>
            <a:r>
              <a:rPr kumimoji="1" lang="zh-CN" altLang="en-US" dirty="0"/>
              <a:t>语言知识回顾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3E9F8B-69D3-3B48-B6AC-520DCBDB2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C</a:t>
            </a:r>
            <a:r>
              <a:rPr kumimoji="1" lang="zh-CN" altLang="en-US" dirty="0">
                <a:solidFill>
                  <a:srgbClr val="0070C0"/>
                </a:solidFill>
              </a:rPr>
              <a:t>语言的数据类型及基本语法知识</a:t>
            </a:r>
            <a:endParaRPr kumimoji="1" lang="en-US" altLang="zh-CN" dirty="0">
              <a:solidFill>
                <a:srgbClr val="0070C0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kumimoji="1" lang="zh-CN" altLang="en-US" dirty="0"/>
              <a:t> </a:t>
            </a:r>
            <a:r>
              <a:rPr kumimoji="1" lang="en-US" altLang="zh-CN" dirty="0"/>
              <a:t>C</a:t>
            </a:r>
            <a:r>
              <a:rPr kumimoji="1" lang="zh-CN" altLang="en-US" dirty="0"/>
              <a:t>语言中库函数</a:t>
            </a:r>
            <a:endParaRPr kumimoji="1" lang="en-US" altLang="zh-CN" dirty="0"/>
          </a:p>
          <a:p>
            <a:pPr>
              <a:buFont typeface="Wingdings" pitchFamily="2" charset="2"/>
              <a:buChar char="Ø"/>
            </a:pPr>
            <a:r>
              <a:rPr kumimoji="1" lang="zh-CN" altLang="en-US" dirty="0"/>
              <a:t> </a:t>
            </a:r>
            <a:r>
              <a:rPr kumimoji="1" lang="en-US" altLang="zh-CN" dirty="0"/>
              <a:t>C</a:t>
            </a:r>
            <a:r>
              <a:rPr kumimoji="1" lang="zh-CN" altLang="en-US" dirty="0"/>
              <a:t>语言中的宏</a:t>
            </a:r>
            <a:endParaRPr kumimoji="1" lang="en-US" altLang="zh-CN" dirty="0"/>
          </a:p>
          <a:p>
            <a:pPr>
              <a:buFont typeface="Wingdings" pitchFamily="2" charset="2"/>
              <a:buChar char="Ø"/>
            </a:pPr>
            <a:r>
              <a:rPr kumimoji="1" lang="zh-CN" altLang="en-US" dirty="0"/>
              <a:t> </a:t>
            </a:r>
            <a:r>
              <a:rPr kumimoji="1" lang="en-US" altLang="zh-CN" dirty="0"/>
              <a:t>C</a:t>
            </a:r>
            <a:r>
              <a:rPr kumimoji="1" lang="zh-CN" altLang="en-US" dirty="0"/>
              <a:t>语言的头文件</a:t>
            </a:r>
            <a:endParaRPr kumimoji="1" lang="en-US" altLang="zh-CN" dirty="0"/>
          </a:p>
          <a:p>
            <a:pPr>
              <a:buFont typeface="Wingdings" pitchFamily="2" charset="2"/>
              <a:buChar char="Ø"/>
            </a:pPr>
            <a:r>
              <a:rPr kumimoji="1" lang="zh-CN" altLang="en-US" dirty="0"/>
              <a:t> </a:t>
            </a:r>
            <a:r>
              <a:rPr kumimoji="1" lang="en-US" altLang="zh-CN" dirty="0"/>
              <a:t>C</a:t>
            </a:r>
            <a:r>
              <a:rPr kumimoji="1" lang="zh-CN" altLang="en-US" dirty="0"/>
              <a:t>语言的指针、函数指针、函数指针数组</a:t>
            </a:r>
            <a:endParaRPr kumimoji="1" lang="en-US" altLang="zh-CN" dirty="0"/>
          </a:p>
          <a:p>
            <a:pPr>
              <a:buFont typeface="Wingdings" pitchFamily="2" charset="2"/>
              <a:buChar char="Ø"/>
            </a:pPr>
            <a:r>
              <a:rPr kumimoji="1" lang="zh-CN" altLang="en-US" dirty="0"/>
              <a:t> </a:t>
            </a:r>
            <a:r>
              <a:rPr kumimoji="1" lang="en-US" altLang="zh-CN" dirty="0"/>
              <a:t>GCC</a:t>
            </a:r>
            <a:r>
              <a:rPr kumimoji="1" lang="zh-CN" altLang="en-US" dirty="0"/>
              <a:t>编译链介绍</a:t>
            </a:r>
            <a:endParaRPr kumimoji="1" lang="en-US" altLang="zh-CN" dirty="0"/>
          </a:p>
          <a:p>
            <a:pPr>
              <a:buFont typeface="Wingdings" pitchFamily="2" charset="2"/>
              <a:buChar char="Ø"/>
            </a:pPr>
            <a:r>
              <a:rPr kumimoji="1" lang="zh-CN" altLang="en-US" dirty="0"/>
              <a:t> </a:t>
            </a:r>
            <a:r>
              <a:rPr kumimoji="1" lang="en-US" altLang="zh-CN" dirty="0" err="1"/>
              <a:t>Makefile</a:t>
            </a:r>
            <a:r>
              <a:rPr kumimoji="1" lang="zh-CN" altLang="en-US" dirty="0"/>
              <a:t>文件介绍</a:t>
            </a:r>
            <a:endParaRPr kumimoji="1" lang="en-US" altLang="zh-CN" dirty="0"/>
          </a:p>
          <a:p>
            <a:pPr>
              <a:buFont typeface="Wingdings" pitchFamily="2" charset="2"/>
              <a:buChar char="Ø"/>
            </a:pPr>
            <a:r>
              <a:rPr kumimoji="1" lang="zh-CN" altLang="en-US" dirty="0"/>
              <a:t> </a:t>
            </a:r>
            <a:r>
              <a:rPr kumimoji="1" lang="en-US" altLang="zh-CN" dirty="0" err="1"/>
              <a:t>Scons</a:t>
            </a:r>
            <a:r>
              <a:rPr kumimoji="1" lang="zh-CN" altLang="en-US" dirty="0"/>
              <a:t>编译介绍</a:t>
            </a:r>
          </a:p>
        </p:txBody>
      </p:sp>
    </p:spTree>
    <p:extLst>
      <p:ext uri="{BB962C8B-B14F-4D97-AF65-F5344CB8AC3E}">
        <p14:creationId xmlns:p14="http://schemas.microsoft.com/office/powerpoint/2010/main" val="3133425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91F745-5908-2041-93C8-38E44F79B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字节序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056EE8-EF56-4F44-8A11-4ED0B5882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r>
              <a:rPr kumimoji="1" lang="en-US" altLang="zh-CN" dirty="0"/>
              <a:t>int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0x12345678</a:t>
            </a:r>
            <a:r>
              <a:rPr kumimoji="1" lang="zh-CN" altLang="en-US" dirty="0"/>
              <a:t> </a:t>
            </a:r>
            <a:r>
              <a:rPr kumimoji="1" lang="en-US" altLang="zh-CN" dirty="0">
                <a:sym typeface="Wingdings" pitchFamily="2" charset="2"/>
              </a:rPr>
              <a:t>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{0x12,0x34,0x56,0x78}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C33A536-810C-BC43-84E0-B56F5995B591}"/>
              </a:ext>
            </a:extLst>
          </p:cNvPr>
          <p:cNvSpPr/>
          <p:nvPr/>
        </p:nvSpPr>
        <p:spPr>
          <a:xfrm>
            <a:off x="1908313" y="2663687"/>
            <a:ext cx="424070" cy="765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[0]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1615752-491B-FD4D-8D4E-0DF799BFDD3F}"/>
              </a:ext>
            </a:extLst>
          </p:cNvPr>
          <p:cNvSpPr/>
          <p:nvPr/>
        </p:nvSpPr>
        <p:spPr>
          <a:xfrm>
            <a:off x="2352260" y="2663687"/>
            <a:ext cx="675861" cy="76531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0x12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956C5FF-F49D-EA4C-A590-9A10BFE019AB}"/>
              </a:ext>
            </a:extLst>
          </p:cNvPr>
          <p:cNvSpPr/>
          <p:nvPr/>
        </p:nvSpPr>
        <p:spPr>
          <a:xfrm>
            <a:off x="2352257" y="3474592"/>
            <a:ext cx="675861" cy="76531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0x34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2A243F4-A94D-344E-8F69-448DE0481E1E}"/>
              </a:ext>
            </a:extLst>
          </p:cNvPr>
          <p:cNvSpPr/>
          <p:nvPr/>
        </p:nvSpPr>
        <p:spPr>
          <a:xfrm>
            <a:off x="2352257" y="4289428"/>
            <a:ext cx="675861" cy="76531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0x56</a:t>
            </a:r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83CB8FC-73F4-B840-B505-4550789DBE54}"/>
              </a:ext>
            </a:extLst>
          </p:cNvPr>
          <p:cNvSpPr/>
          <p:nvPr/>
        </p:nvSpPr>
        <p:spPr>
          <a:xfrm>
            <a:off x="2352257" y="5104264"/>
            <a:ext cx="675861" cy="76531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0x78</a:t>
            </a:r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B186D65-90CE-034F-9DB8-09D70F590BE1}"/>
              </a:ext>
            </a:extLst>
          </p:cNvPr>
          <p:cNvSpPr/>
          <p:nvPr/>
        </p:nvSpPr>
        <p:spPr>
          <a:xfrm>
            <a:off x="1908313" y="3471728"/>
            <a:ext cx="424070" cy="765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[1]</a:t>
            </a:r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15E5D77-333C-EB48-A0D6-F2AFFC3CAD49}"/>
              </a:ext>
            </a:extLst>
          </p:cNvPr>
          <p:cNvSpPr/>
          <p:nvPr/>
        </p:nvSpPr>
        <p:spPr>
          <a:xfrm>
            <a:off x="1908313" y="4296222"/>
            <a:ext cx="424070" cy="765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[2]</a:t>
            </a:r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08E3808-8F63-634B-8933-F2C883A1C0D3}"/>
              </a:ext>
            </a:extLst>
          </p:cNvPr>
          <p:cNvSpPr/>
          <p:nvPr/>
        </p:nvSpPr>
        <p:spPr>
          <a:xfrm>
            <a:off x="1908313" y="5104263"/>
            <a:ext cx="424070" cy="765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[3]</a:t>
            </a:r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7D1BDD1-4F38-8F47-BB60-681C39B481A4}"/>
              </a:ext>
            </a:extLst>
          </p:cNvPr>
          <p:cNvSpPr/>
          <p:nvPr/>
        </p:nvSpPr>
        <p:spPr>
          <a:xfrm>
            <a:off x="7520609" y="2663686"/>
            <a:ext cx="424070" cy="765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[0]</a:t>
            </a:r>
            <a:endParaRPr kumimoji="1"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7177AAB-2D20-B040-94E4-BEEF7BC685CC}"/>
              </a:ext>
            </a:extLst>
          </p:cNvPr>
          <p:cNvSpPr/>
          <p:nvPr/>
        </p:nvSpPr>
        <p:spPr>
          <a:xfrm>
            <a:off x="7964556" y="2663686"/>
            <a:ext cx="675861" cy="76531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0x78</a:t>
            </a:r>
            <a:endParaRPr kumimoji="1"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5BA3085-B898-E243-A386-C5458FB9AB23}"/>
              </a:ext>
            </a:extLst>
          </p:cNvPr>
          <p:cNvSpPr/>
          <p:nvPr/>
        </p:nvSpPr>
        <p:spPr>
          <a:xfrm>
            <a:off x="7964553" y="3474591"/>
            <a:ext cx="675861" cy="76531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0x56</a:t>
            </a:r>
            <a:endParaRPr kumimoji="1"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934AC49-67F6-254C-8AF3-4135971E1591}"/>
              </a:ext>
            </a:extLst>
          </p:cNvPr>
          <p:cNvSpPr/>
          <p:nvPr/>
        </p:nvSpPr>
        <p:spPr>
          <a:xfrm>
            <a:off x="7964553" y="4289427"/>
            <a:ext cx="675861" cy="76531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0x34</a:t>
            </a:r>
            <a:endParaRPr kumimoji="1"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16053F4-D561-A84C-A27F-5AB7520A13D3}"/>
              </a:ext>
            </a:extLst>
          </p:cNvPr>
          <p:cNvSpPr/>
          <p:nvPr/>
        </p:nvSpPr>
        <p:spPr>
          <a:xfrm>
            <a:off x="7964553" y="5104263"/>
            <a:ext cx="675861" cy="76531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0x12</a:t>
            </a:r>
            <a:endParaRPr kumimoji="1"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293CD98-EB73-4748-9003-3E71F330F988}"/>
              </a:ext>
            </a:extLst>
          </p:cNvPr>
          <p:cNvSpPr/>
          <p:nvPr/>
        </p:nvSpPr>
        <p:spPr>
          <a:xfrm>
            <a:off x="7520609" y="3471727"/>
            <a:ext cx="424070" cy="765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[1]</a:t>
            </a:r>
            <a:endParaRPr kumimoji="1"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C04A232-95EC-ED49-88F7-31283F57CE7B}"/>
              </a:ext>
            </a:extLst>
          </p:cNvPr>
          <p:cNvSpPr/>
          <p:nvPr/>
        </p:nvSpPr>
        <p:spPr>
          <a:xfrm>
            <a:off x="7520609" y="4296221"/>
            <a:ext cx="424070" cy="765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[2]</a:t>
            </a:r>
            <a:endParaRPr kumimoji="1"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E72DAE6-F3BA-7E46-AA1B-9A8DD7F05A1E}"/>
              </a:ext>
            </a:extLst>
          </p:cNvPr>
          <p:cNvSpPr/>
          <p:nvPr/>
        </p:nvSpPr>
        <p:spPr>
          <a:xfrm>
            <a:off x="7520609" y="5104262"/>
            <a:ext cx="424070" cy="765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[3]</a:t>
            </a:r>
            <a:endParaRPr kumimoji="1" lang="zh-CN" altLang="en-US" dirty="0"/>
          </a:p>
        </p:txBody>
      </p:sp>
      <p:sp>
        <p:nvSpPr>
          <p:cNvPr id="23" name="双中括号 22">
            <a:extLst>
              <a:ext uri="{FF2B5EF4-FFF2-40B4-BE49-F238E27FC236}">
                <a16:creationId xmlns:a16="http://schemas.microsoft.com/office/drawing/2014/main" id="{E02EC343-77CA-9E47-B909-C197953AA002}"/>
              </a:ext>
            </a:extLst>
          </p:cNvPr>
          <p:cNvSpPr/>
          <p:nvPr/>
        </p:nvSpPr>
        <p:spPr>
          <a:xfrm>
            <a:off x="2120348" y="6016486"/>
            <a:ext cx="675861" cy="295413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大端</a:t>
            </a:r>
          </a:p>
        </p:txBody>
      </p:sp>
      <p:sp>
        <p:nvSpPr>
          <p:cNvPr id="25" name="双中括号 24">
            <a:extLst>
              <a:ext uri="{FF2B5EF4-FFF2-40B4-BE49-F238E27FC236}">
                <a16:creationId xmlns:a16="http://schemas.microsoft.com/office/drawing/2014/main" id="{8C97ABEB-C480-5A4A-A76E-A6CB1FEC2656}"/>
              </a:ext>
            </a:extLst>
          </p:cNvPr>
          <p:cNvSpPr/>
          <p:nvPr/>
        </p:nvSpPr>
        <p:spPr>
          <a:xfrm>
            <a:off x="7732644" y="6064493"/>
            <a:ext cx="675861" cy="295413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小端</a:t>
            </a:r>
          </a:p>
        </p:txBody>
      </p:sp>
    </p:spTree>
    <p:extLst>
      <p:ext uri="{BB962C8B-B14F-4D97-AF65-F5344CB8AC3E}">
        <p14:creationId xmlns:p14="http://schemas.microsoft.com/office/powerpoint/2010/main" val="3362262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7D03FE-08DA-6D41-91DC-A60B0DC32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整型的存储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AC130C-1C45-5740-B05F-6FF6E867C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字节序（</a:t>
            </a:r>
            <a:r>
              <a:rPr kumimoji="1" lang="en-US" altLang="zh-CN" dirty="0" err="1"/>
              <a:t>edian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marL="0" indent="0">
              <a:buNone/>
            </a:pPr>
            <a:r>
              <a:rPr lang="en-US" altLang="zh-CN" sz="2400" i="1" dirty="0"/>
              <a:t>“endian”</a:t>
            </a:r>
            <a:r>
              <a:rPr lang="zh-CN" altLang="en-US" sz="2400" i="1" dirty="0"/>
              <a:t>这个词出自</a:t>
            </a:r>
            <a:r>
              <a:rPr lang="en-US" altLang="zh-CN" sz="2400" i="1" dirty="0"/>
              <a:t>《</a:t>
            </a:r>
            <a:r>
              <a:rPr lang="zh-CN" altLang="en-US" sz="2400" i="1" dirty="0"/>
              <a:t>格列佛游记</a:t>
            </a:r>
            <a:r>
              <a:rPr lang="en-US" altLang="zh-CN" sz="2400" i="1" dirty="0"/>
              <a:t>》</a:t>
            </a:r>
            <a:r>
              <a:rPr lang="zh-CN" altLang="en-US" sz="2400" i="1" dirty="0"/>
              <a:t>。小人国的内战就源于吃鸡蛋时是究竟从大头</a:t>
            </a:r>
            <a:r>
              <a:rPr lang="en-US" altLang="zh-CN" sz="2400" i="1" dirty="0"/>
              <a:t>(Big-Endian)</a:t>
            </a:r>
            <a:r>
              <a:rPr lang="zh-CN" altLang="en-US" sz="2400" i="1" dirty="0"/>
              <a:t>敲开还是从小头</a:t>
            </a:r>
            <a:r>
              <a:rPr lang="en-US" altLang="zh-CN" sz="2400" i="1" dirty="0"/>
              <a:t>(Little-Endian)</a:t>
            </a:r>
            <a:r>
              <a:rPr lang="zh-CN" altLang="en-US" sz="2400" i="1" dirty="0"/>
              <a:t>敲开，由此曾发生过六次叛乱，其中一个皇帝送了命，另一个丢了王位。</a:t>
            </a:r>
            <a:br>
              <a:rPr lang="zh-CN" altLang="en-US" sz="2400" i="1" dirty="0"/>
            </a:br>
            <a:r>
              <a:rPr lang="zh-CN" altLang="en-US" sz="2400" i="1" dirty="0"/>
              <a:t>我们一般将</a:t>
            </a:r>
            <a:r>
              <a:rPr lang="en-US" altLang="zh-CN" sz="2400" i="1" dirty="0"/>
              <a:t>endian</a:t>
            </a:r>
            <a:r>
              <a:rPr lang="zh-CN" altLang="en-US" sz="2400" i="1" dirty="0"/>
              <a:t>翻译成“字节序”，将</a:t>
            </a:r>
            <a:r>
              <a:rPr lang="en-US" altLang="zh-CN" sz="2400" i="1" dirty="0"/>
              <a:t>big endian</a:t>
            </a:r>
            <a:r>
              <a:rPr lang="zh-CN" altLang="en-US" sz="2400" i="1" dirty="0"/>
              <a:t>和</a:t>
            </a:r>
            <a:r>
              <a:rPr lang="en-US" altLang="zh-CN" sz="2400" i="1" dirty="0"/>
              <a:t>little endian</a:t>
            </a:r>
            <a:r>
              <a:rPr lang="zh-CN" altLang="en-US" sz="2400" i="1" dirty="0"/>
              <a:t>称作“大尾”和“小尾”</a:t>
            </a:r>
            <a:endParaRPr lang="en-US" altLang="zh-CN" sz="2400" i="1" dirty="0"/>
          </a:p>
          <a:p>
            <a:pPr marL="0" indent="0">
              <a:buNone/>
            </a:pPr>
            <a:endParaRPr kumimoji="1" lang="en-US" altLang="zh-CN" dirty="0"/>
          </a:p>
          <a:p>
            <a:pPr>
              <a:buFont typeface="Wingdings" pitchFamily="2" charset="2"/>
              <a:buChar char="n"/>
            </a:pPr>
            <a:r>
              <a:rPr kumimoji="1" lang="zh-CN" altLang="en-US" dirty="0"/>
              <a:t>大端（</a:t>
            </a:r>
            <a:r>
              <a:rPr kumimoji="1" lang="en-US" altLang="zh-CN" dirty="0"/>
              <a:t>MSB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>
              <a:buFont typeface="Wingdings" pitchFamily="2" charset="2"/>
              <a:buChar char="n"/>
            </a:pPr>
            <a:r>
              <a:rPr kumimoji="1" lang="zh-CN" altLang="en-US" dirty="0"/>
              <a:t>小端 （</a:t>
            </a:r>
            <a:r>
              <a:rPr kumimoji="1" lang="en-US" altLang="zh-CN" dirty="0"/>
              <a:t>LSB</a:t>
            </a:r>
            <a:r>
              <a:rPr kumimoji="1"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820157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8E4876-609B-CE43-9053-71104A981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网络字节序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357EA5-E8A0-5743-9A3A-4073992EB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网络上的数据流是字节流，对于一个多字节数值，在进行网络传输的时候，先传递哪个字节？也就是说，当接收端收到第一个字节的时候，它是将这个字节作为高位还是低位来处理呢？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在发送端发送数据时，发送的第一个字节是该数字在内存中起始地址对应的字节。可见多字节数值在发送前，在内存中数值应该以大端法存放。</a:t>
            </a:r>
            <a:endParaRPr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字节序跟体系架构和编译链都是相关的</a:t>
            </a:r>
          </a:p>
        </p:txBody>
      </p:sp>
    </p:spTree>
    <p:extLst>
      <p:ext uri="{BB962C8B-B14F-4D97-AF65-F5344CB8AC3E}">
        <p14:creationId xmlns:p14="http://schemas.microsoft.com/office/powerpoint/2010/main" val="2468530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7EBD06-DB41-084B-BF12-1EB669F38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思考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E2458E-6EB1-004C-8BAA-20AFF99D1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如何将</a:t>
            </a:r>
            <a:r>
              <a:rPr kumimoji="1" lang="en-US" altLang="zh-CN" dirty="0"/>
              <a:t>int/short/byte</a:t>
            </a:r>
            <a:r>
              <a:rPr kumimoji="1" lang="zh-CN" altLang="en-US" dirty="0"/>
              <a:t>转换成字节数组？反过来呢？（串口通信）</a:t>
            </a:r>
            <a:endParaRPr kumimoji="1" lang="en-US" altLang="zh-CN" dirty="0"/>
          </a:p>
          <a:p>
            <a:r>
              <a:rPr kumimoji="1" lang="zh-CN" altLang="en-US" dirty="0"/>
              <a:t>那么单片机上有一个</a:t>
            </a:r>
            <a:r>
              <a:rPr kumimoji="1" lang="en-US" altLang="zh-CN" dirty="0"/>
              <a:t>float</a:t>
            </a:r>
            <a:r>
              <a:rPr kumimoji="1" lang="zh-CN" altLang="en-US" dirty="0"/>
              <a:t>型变量，如何进行串口通信？</a:t>
            </a:r>
          </a:p>
        </p:txBody>
      </p:sp>
    </p:spTree>
    <p:extLst>
      <p:ext uri="{BB962C8B-B14F-4D97-AF65-F5344CB8AC3E}">
        <p14:creationId xmlns:p14="http://schemas.microsoft.com/office/powerpoint/2010/main" val="1540675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F524C0-4DC0-6242-9ACA-E47E602D9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关于浮点数的</a:t>
            </a:r>
            <a:r>
              <a:rPr kumimoji="1" lang="en-US" altLang="zh-CN" dirty="0"/>
              <a:t>IEEE754</a:t>
            </a:r>
            <a:r>
              <a:rPr kumimoji="1" lang="zh-CN" altLang="en-US" dirty="0"/>
              <a:t>标准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4A07AE-3F7B-BB4B-A559-536F90B34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i="1" dirty="0"/>
              <a:t>Go</a:t>
            </a:r>
            <a:r>
              <a:rPr lang="zh-CN" altLang="en-US" i="1" dirty="0"/>
              <a:t>语言之父</a:t>
            </a:r>
            <a:r>
              <a:rPr lang="en-US" altLang="zh-CN" i="1" dirty="0"/>
              <a:t>Rob Pike</a:t>
            </a:r>
            <a:r>
              <a:rPr lang="zh-CN" altLang="en-US" i="1" dirty="0"/>
              <a:t>大神曾吐槽：不能掌握正则表达式或浮点数就不配当码农！</a:t>
            </a:r>
            <a:endParaRPr lang="en-US" altLang="zh-CN" i="1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lang="en-US" altLang="zh-CN" dirty="0"/>
              <a:t>IEEE 754</a:t>
            </a:r>
            <a:r>
              <a:rPr lang="zh-CN" altLang="en-US" dirty="0"/>
              <a:t>标准的主要起草者是加州大学伯克利分校 数学系教授</a:t>
            </a:r>
            <a:r>
              <a:rPr lang="en-US" altLang="zh-CN" dirty="0"/>
              <a:t>William Kahan</a:t>
            </a:r>
            <a:r>
              <a:rPr lang="zh-CN" altLang="en-US" dirty="0"/>
              <a:t>（威廉</a:t>
            </a:r>
            <a:r>
              <a:rPr lang="en-US" altLang="zh-CN" dirty="0"/>
              <a:t>·</a:t>
            </a:r>
            <a:r>
              <a:rPr lang="zh-CN" altLang="en-US" dirty="0"/>
              <a:t>凯亨，图灵奖获得者）</a:t>
            </a:r>
            <a:r>
              <a:rPr lang="en-US" altLang="zh-CN" dirty="0"/>
              <a:t>,</a:t>
            </a:r>
            <a:r>
              <a:rPr lang="zh-CN" altLang="en-US" dirty="0"/>
              <a:t>他帮助</a:t>
            </a:r>
            <a:r>
              <a:rPr lang="en-US" altLang="zh-CN" dirty="0"/>
              <a:t>Intel</a:t>
            </a:r>
            <a:r>
              <a:rPr lang="zh-CN" altLang="en-US" dirty="0"/>
              <a:t>公司设计 了</a:t>
            </a:r>
            <a:r>
              <a:rPr lang="en-US" altLang="zh-CN" dirty="0"/>
              <a:t>8087</a:t>
            </a:r>
            <a:r>
              <a:rPr lang="zh-CN" altLang="en-US" dirty="0"/>
              <a:t>浮点处理器</a:t>
            </a:r>
            <a:r>
              <a:rPr lang="en-US" altLang="zh-CN" dirty="0"/>
              <a:t>(FPU)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kumimoji="1" lang="zh-CN" altLang="en-US" dirty="0">
                <a:hlinkClick r:id="rId2"/>
              </a:rPr>
              <a:t>参考资料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1985</a:t>
            </a:r>
            <a:r>
              <a:rPr kumimoji="1" lang="zh-CN" altLang="en-US" dirty="0"/>
              <a:t>年之前，计算机没有浮点数标准。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目前低端嵌入式</a:t>
            </a:r>
            <a:r>
              <a:rPr kumimoji="1" lang="en-US" altLang="zh-CN" dirty="0"/>
              <a:t>MCU</a:t>
            </a:r>
            <a:r>
              <a:rPr kumimoji="1" lang="zh-CN" altLang="en-US" dirty="0"/>
              <a:t>没有</a:t>
            </a:r>
            <a:r>
              <a:rPr kumimoji="1" lang="en-US" altLang="zh-CN" dirty="0"/>
              <a:t>FPU</a:t>
            </a:r>
            <a:r>
              <a:rPr kumimoji="1" lang="zh-CN" altLang="en-US" dirty="0"/>
              <a:t>，计算采用软模拟方式。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DC724B-C6A2-4F4E-9DBA-922900162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067" y="4081197"/>
            <a:ext cx="902830" cy="84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663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E0CA45-ADFA-564C-B027-53BC9D009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关于</a:t>
            </a:r>
            <a:r>
              <a:rPr kumimoji="1" lang="en-US" altLang="zh-CN" dirty="0"/>
              <a:t>IEEE754</a:t>
            </a:r>
            <a:r>
              <a:rPr kumimoji="1" lang="zh-CN" altLang="en-US" dirty="0"/>
              <a:t>标准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939BC1-3B9D-FB4E-9A9D-7D858A0A5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000" dirty="0"/>
              <a:t>float32</a:t>
            </a:r>
            <a:r>
              <a:rPr lang="zh-CN" altLang="en-US" sz="2000" dirty="0"/>
              <a:t>位单精度浮点数在机器中表示用 </a:t>
            </a:r>
            <a:r>
              <a:rPr lang="en-US" altLang="zh-CN" sz="2000" dirty="0"/>
              <a:t>1 </a:t>
            </a:r>
            <a:r>
              <a:rPr lang="zh-CN" altLang="en-US" sz="2000" dirty="0"/>
              <a:t>位表示数字的符号，用 </a:t>
            </a:r>
            <a:r>
              <a:rPr lang="en-US" altLang="zh-CN" sz="2000" dirty="0"/>
              <a:t>8 </a:t>
            </a:r>
            <a:r>
              <a:rPr lang="zh-CN" altLang="en-US" sz="2000" dirty="0"/>
              <a:t>位表示指数，用 </a:t>
            </a:r>
            <a:r>
              <a:rPr lang="en-US" altLang="zh-CN" sz="2000" dirty="0"/>
              <a:t>23 </a:t>
            </a:r>
            <a:r>
              <a:rPr lang="zh-CN" altLang="en-US" sz="2000" dirty="0"/>
              <a:t>位表示尾数。</a:t>
            </a:r>
          </a:p>
          <a:p>
            <a:pPr marL="0" indent="0">
              <a:buNone/>
            </a:pPr>
            <a:r>
              <a:rPr lang="en-US" altLang="zh-CN" sz="2000" dirty="0"/>
              <a:t>double64</a:t>
            </a:r>
            <a:r>
              <a:rPr lang="zh-CN" altLang="en-US" sz="2000" dirty="0"/>
              <a:t>位双精度浮点数，用 </a:t>
            </a:r>
            <a:r>
              <a:rPr lang="en-US" altLang="zh-CN" sz="2000" dirty="0"/>
              <a:t>1 </a:t>
            </a:r>
            <a:r>
              <a:rPr lang="zh-CN" altLang="en-US" sz="2000" dirty="0"/>
              <a:t>位表示符号，用 </a:t>
            </a:r>
            <a:r>
              <a:rPr lang="en-US" altLang="zh-CN" sz="2000" dirty="0"/>
              <a:t>11 </a:t>
            </a:r>
            <a:r>
              <a:rPr lang="zh-CN" altLang="en-US" sz="2000" dirty="0"/>
              <a:t>位表示指数，</a:t>
            </a:r>
            <a:r>
              <a:rPr lang="en-US" altLang="zh-CN" sz="2000" dirty="0"/>
              <a:t>52 </a:t>
            </a:r>
            <a:r>
              <a:rPr lang="zh-CN" altLang="en-US" sz="2000" dirty="0"/>
              <a:t>位表示尾数。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其中指数域也称为阶码。浮点数存储字节定义如图：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E6059F-F2D7-9E4A-AD9A-B37D7FF9E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973" y="3429000"/>
            <a:ext cx="7462121" cy="279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230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DEB5B7-054F-A844-81EC-9CC85DBE4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关于</a:t>
            </a:r>
            <a:r>
              <a:rPr kumimoji="1" lang="en-US" altLang="zh-CN" dirty="0"/>
              <a:t>IEEE754</a:t>
            </a:r>
            <a:r>
              <a:rPr kumimoji="1" lang="zh-CN" altLang="en-US" dirty="0"/>
              <a:t>标准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9D587C-CC39-4249-9E57-0A3D9A128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浮点数正规化</a:t>
            </a:r>
          </a:p>
          <a:p>
            <a:pPr marL="0" indent="0">
              <a:buNone/>
            </a:pPr>
            <a:r>
              <a:rPr lang="zh-CN" altLang="en-US" dirty="0"/>
              <a:t>浮点数</a:t>
            </a:r>
            <a:r>
              <a:rPr lang="en-US" altLang="zh-CN" dirty="0"/>
              <a:t>x</a:t>
            </a:r>
            <a:r>
              <a:rPr lang="zh-CN" altLang="en-US" dirty="0"/>
              <a:t>真值表示：</a:t>
            </a:r>
          </a:p>
          <a:p>
            <a:pPr marL="0" indent="0">
              <a:buNone/>
            </a:pPr>
            <a:r>
              <a:rPr lang="zh-CN" altLang="en-US" dirty="0"/>
              <a:t>　　</a:t>
            </a:r>
            <a:r>
              <a:rPr lang="en-US" altLang="zh-CN" dirty="0"/>
              <a:t>x=(−1)</a:t>
            </a:r>
            <a:r>
              <a:rPr lang="en-US" altLang="zh-CN" baseline="30000" dirty="0"/>
              <a:t>S</a:t>
            </a:r>
            <a:r>
              <a:rPr lang="en-US" altLang="zh-CN" dirty="0"/>
              <a:t>×(1.M)×2</a:t>
            </a:r>
            <a:r>
              <a:rPr lang="en-US" altLang="zh-CN" baseline="30000" dirty="0"/>
              <a:t>e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　　</a:t>
            </a:r>
            <a:r>
              <a:rPr lang="en-US" altLang="zh-CN" dirty="0"/>
              <a:t>float</a:t>
            </a:r>
            <a:r>
              <a:rPr lang="zh-CN" altLang="en-US" dirty="0"/>
              <a:t>：　　　　</a:t>
            </a:r>
            <a:r>
              <a:rPr lang="en-US" altLang="zh-CN" dirty="0"/>
              <a:t>e=E−127</a:t>
            </a:r>
          </a:p>
          <a:p>
            <a:pPr marL="0" indent="0">
              <a:buNone/>
            </a:pPr>
            <a:r>
              <a:rPr lang="zh-CN" altLang="en-US" dirty="0"/>
              <a:t>　　</a:t>
            </a:r>
            <a:r>
              <a:rPr lang="en-US" altLang="zh-CN" dirty="0"/>
              <a:t>double</a:t>
            </a:r>
            <a:r>
              <a:rPr lang="zh-CN" altLang="en-US" dirty="0"/>
              <a:t>：　　   </a:t>
            </a:r>
            <a:r>
              <a:rPr lang="en-US" altLang="zh-CN" dirty="0"/>
              <a:t>e=E−1023</a:t>
            </a:r>
            <a:r>
              <a:rPr lang="zh-CN" altLang="en-US" dirty="0"/>
              <a:t>　</a:t>
            </a:r>
          </a:p>
          <a:p>
            <a:pPr marL="0" indent="0" latinLnBrk="1">
              <a:buNone/>
            </a:pPr>
            <a:r>
              <a:rPr lang="en-US" altLang="zh-CN" dirty="0"/>
              <a:t>S  </a:t>
            </a:r>
            <a:r>
              <a:rPr lang="zh-CN" altLang="en-US" dirty="0"/>
              <a:t>符号位　　  </a:t>
            </a:r>
            <a:r>
              <a:rPr lang="en-US" altLang="zh-CN" dirty="0"/>
              <a:t>0</a:t>
            </a:r>
            <a:r>
              <a:rPr lang="zh-CN" altLang="en-US" dirty="0"/>
              <a:t>表示正 </a:t>
            </a:r>
            <a:r>
              <a:rPr lang="en-US" altLang="zh-CN" dirty="0"/>
              <a:t>1</a:t>
            </a:r>
            <a:r>
              <a:rPr lang="zh-CN" altLang="en-US" dirty="0"/>
              <a:t>表示负</a:t>
            </a:r>
          </a:p>
          <a:p>
            <a:pPr marL="0" indent="0" latinLnBrk="1">
              <a:buNone/>
            </a:pPr>
            <a:r>
              <a:rPr lang="en-US" altLang="zh-CN" dirty="0"/>
              <a:t>e  </a:t>
            </a:r>
            <a:r>
              <a:rPr lang="zh-CN" altLang="en-US" dirty="0"/>
              <a:t>指数位  　　阶码</a:t>
            </a:r>
            <a:r>
              <a:rPr lang="en-US" altLang="zh-CN" dirty="0"/>
              <a:t>E</a:t>
            </a:r>
            <a:r>
              <a:rPr lang="zh-CN" altLang="en-US" dirty="0"/>
              <a:t>减去移码</a:t>
            </a:r>
          </a:p>
          <a:p>
            <a:pPr marL="0" indent="0" latinLnBrk="1">
              <a:buNone/>
            </a:pPr>
            <a:r>
              <a:rPr lang="en-US" altLang="zh-CN" dirty="0"/>
              <a:t>M </a:t>
            </a:r>
            <a:r>
              <a:rPr lang="zh-CN" altLang="en-US" dirty="0"/>
              <a:t>尾数位  　　二进制形式移码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4713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439778-A383-0647-84FC-731741DD6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移码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D9F76A-68D5-5F46-BED7-A651027AD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/>
              <a:t>移码是真值补码的符号位取反，一般用作浮点数的阶码，目的是便于浮点数运算时的对阶操作。</a:t>
            </a:r>
          </a:p>
          <a:p>
            <a:pPr marL="0" indent="0">
              <a:buNone/>
            </a:pPr>
            <a:r>
              <a:rPr lang="zh-CN" altLang="en-US" sz="2000" dirty="0"/>
              <a:t>　　对于定点整数，计算机一般采用补码的来存储。</a:t>
            </a:r>
          </a:p>
          <a:p>
            <a:pPr marL="0" indent="0">
              <a:buNone/>
            </a:pPr>
            <a:r>
              <a:rPr lang="zh-CN" altLang="en-US" sz="2000" dirty="0"/>
              <a:t>　　正整数的符号位为</a:t>
            </a:r>
            <a:r>
              <a:rPr lang="en-US" altLang="zh-CN" sz="2000" dirty="0"/>
              <a:t>0</a:t>
            </a:r>
            <a:r>
              <a:rPr lang="zh-CN" altLang="en-US" sz="2000" dirty="0"/>
              <a:t>，反码和补码等同于原码。</a:t>
            </a:r>
          </a:p>
          <a:p>
            <a:pPr marL="0" indent="0">
              <a:buNone/>
            </a:pPr>
            <a:r>
              <a:rPr lang="zh-CN" altLang="en-US" sz="2000" dirty="0"/>
              <a:t>　　负整数符号位都为</a:t>
            </a:r>
            <a:r>
              <a:rPr lang="en-US" altLang="zh-CN" sz="2000" dirty="0"/>
              <a:t>1</a:t>
            </a:r>
            <a:r>
              <a:rPr lang="zh-CN" altLang="en-US" sz="2000" dirty="0"/>
              <a:t>，原码，反码和补码的表示都不相同，由负数原码表示法变成反码和补码有如下规则：</a:t>
            </a:r>
            <a:endParaRPr lang="en-US" altLang="zh-CN" sz="2000" dirty="0"/>
          </a:p>
          <a:p>
            <a:pPr marL="0" indent="0">
              <a:buNone/>
            </a:pPr>
            <a:br>
              <a:rPr lang="zh-CN" altLang="en-US" sz="2000" dirty="0"/>
            </a:br>
            <a:r>
              <a:rPr lang="zh-CN" altLang="en-US" sz="2000" dirty="0"/>
              <a:t>　　（</a:t>
            </a:r>
            <a:r>
              <a:rPr lang="en-US" altLang="zh-CN" sz="2000" dirty="0"/>
              <a:t>1</a:t>
            </a:r>
            <a:r>
              <a:rPr lang="zh-CN" altLang="en-US" sz="2000" dirty="0"/>
              <a:t>）原码符号位为</a:t>
            </a:r>
            <a:r>
              <a:rPr lang="en-US" altLang="zh-CN" sz="2000" dirty="0"/>
              <a:t>1</a:t>
            </a:r>
            <a:r>
              <a:rPr lang="zh-CN" altLang="en-US" sz="2000" dirty="0"/>
              <a:t>不变，整数的每一位二进制数位求反得反码；</a:t>
            </a:r>
            <a:br>
              <a:rPr lang="zh-CN" altLang="en-US" sz="2000" dirty="0"/>
            </a:br>
            <a:r>
              <a:rPr lang="zh-CN" altLang="en-US" sz="2000" dirty="0"/>
              <a:t>　　（</a:t>
            </a:r>
            <a:r>
              <a:rPr lang="en-US" altLang="zh-CN" sz="2000" dirty="0"/>
              <a:t>2</a:t>
            </a:r>
            <a:r>
              <a:rPr lang="zh-CN" altLang="en-US" sz="2000" dirty="0"/>
              <a:t>）反码符号位为</a:t>
            </a:r>
            <a:r>
              <a:rPr lang="en-US" altLang="zh-CN" sz="2000" dirty="0"/>
              <a:t>1</a:t>
            </a:r>
            <a:r>
              <a:rPr lang="zh-CN" altLang="en-US" sz="2000" dirty="0"/>
              <a:t>不变，反码数值位最低位加</a:t>
            </a:r>
            <a:r>
              <a:rPr lang="en-US" altLang="zh-CN" sz="2000" dirty="0"/>
              <a:t>1</a:t>
            </a:r>
            <a:r>
              <a:rPr lang="zh-CN" altLang="en-US" sz="2000" dirty="0"/>
              <a:t>得补码。</a:t>
            </a:r>
          </a:p>
          <a:p>
            <a:pPr marL="0" indent="0">
              <a:buNone/>
            </a:pPr>
            <a:r>
              <a:rPr lang="zh-CN" altLang="en-US" sz="2000" dirty="0"/>
              <a:t>比如，以一个字节来表示</a:t>
            </a:r>
            <a:r>
              <a:rPr lang="en-US" altLang="zh-CN" sz="2000" dirty="0"/>
              <a:t>-3</a:t>
            </a:r>
            <a:r>
              <a:rPr lang="zh-CN" altLang="en-US" sz="2000" dirty="0"/>
              <a:t>，那么</a:t>
            </a:r>
            <a:r>
              <a:rPr lang="en-US" altLang="zh-CN" sz="2000" dirty="0"/>
              <a:t>[−3]</a:t>
            </a:r>
            <a:r>
              <a:rPr lang="zh-CN" altLang="en-US" sz="2000" dirty="0"/>
              <a:t>原</a:t>
            </a:r>
            <a:r>
              <a:rPr lang="en-US" altLang="zh-CN" sz="2000" dirty="0"/>
              <a:t>=10000011 [−3]</a:t>
            </a:r>
            <a:r>
              <a:rPr lang="zh-CN" altLang="en-US" sz="2000" dirty="0"/>
              <a:t>反</a:t>
            </a:r>
            <a:r>
              <a:rPr lang="en-US" altLang="zh-CN" sz="2000" dirty="0"/>
              <a:t>=11111100 [−3] =11111101  </a:t>
            </a:r>
          </a:p>
          <a:p>
            <a:pPr marL="0" indent="0">
              <a:buNone/>
            </a:pPr>
            <a:r>
              <a:rPr lang="zh-CN" altLang="en-US" sz="2000" dirty="0"/>
              <a:t>          </a:t>
            </a:r>
            <a:r>
              <a:rPr lang="en-US" altLang="zh-CN" sz="2000" dirty="0"/>
              <a:t>[−3]</a:t>
            </a:r>
            <a:r>
              <a:rPr lang="zh-CN" altLang="en-US" sz="2000" dirty="0"/>
              <a:t>移</a:t>
            </a:r>
            <a:r>
              <a:rPr lang="en-US" altLang="zh-CN" sz="2000" dirty="0"/>
              <a:t>=01111101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18663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13F51C-175D-8D45-B918-3D36D780E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关于浮点数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AC66A4-E09F-6946-B5E0-F6AE94325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浮点数不一定是真正数值，大多数情况下是一个近似值。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银行系统、财务软件等系统在编程时候不能用！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37470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E9F6B4-E17F-F242-9D49-3048ECEB0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关于浮点数的思考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EC1A90-1A4A-EC47-9CCA-E9F912DFD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kumimoji="1" lang="zh-CN" altLang="en-US" dirty="0"/>
              <a:t>用</a:t>
            </a:r>
            <a:r>
              <a:rPr kumimoji="1" lang="en-US" altLang="zh-CN" dirty="0"/>
              <a:t>C51/ARM</a:t>
            </a:r>
            <a:r>
              <a:rPr kumimoji="1" lang="zh-CN" altLang="en-US" dirty="0"/>
              <a:t>汇编写程序，浮点数咋办？</a:t>
            </a:r>
            <a:endParaRPr kumimoji="1" lang="en-US" altLang="zh-CN" dirty="0"/>
          </a:p>
          <a:p>
            <a:pPr marL="514350" indent="-514350">
              <a:buAutoNum type="arabicPeriod"/>
            </a:pPr>
            <a:endParaRPr kumimoji="1" lang="en-US" altLang="zh-CN" dirty="0"/>
          </a:p>
          <a:p>
            <a:pPr marL="514350" indent="-514350">
              <a:buAutoNum type="arabicPeriod"/>
            </a:pPr>
            <a:r>
              <a:rPr kumimoji="1" lang="en-US" altLang="zh-CN" dirty="0"/>
              <a:t>ARM-Cortex</a:t>
            </a:r>
            <a:r>
              <a:rPr kumimoji="1" lang="zh-CN" altLang="en-US" dirty="0"/>
              <a:t> </a:t>
            </a:r>
            <a:r>
              <a:rPr kumimoji="1" lang="en-US" altLang="zh-CN" dirty="0"/>
              <a:t>M4</a:t>
            </a:r>
            <a:r>
              <a:rPr kumimoji="1" lang="zh-CN" altLang="en-US" dirty="0"/>
              <a:t>内核中</a:t>
            </a:r>
            <a:r>
              <a:rPr kumimoji="1" lang="en-US" altLang="zh-CN" dirty="0"/>
              <a:t>FPU</a:t>
            </a:r>
            <a:r>
              <a:rPr kumimoji="1" lang="zh-CN" altLang="en-US" dirty="0"/>
              <a:t>如何使用？</a:t>
            </a:r>
            <a:endParaRPr kumimoji="1" lang="en-US" altLang="zh-CN" dirty="0"/>
          </a:p>
          <a:p>
            <a:pPr marL="514350" indent="-514350">
              <a:buAutoNum type="arabicPeriod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0000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0F26DF-F396-A148-8C83-E2AA2601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</a:t>
            </a:r>
            <a:r>
              <a:rPr kumimoji="1" lang="zh-CN" altLang="en-US" dirty="0"/>
              <a:t>语言的数据类型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F6E8D4-563E-344F-8A81-79570CB93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Clr>
                <a:schemeClr val="accent1"/>
              </a:buClr>
              <a:buSzPct val="60000"/>
              <a:buFont typeface="Wingdings" pitchFamily="2" charset="2"/>
              <a:buChar char="p"/>
            </a:pPr>
            <a:r>
              <a:rPr lang="zh-CN" altLang="en-US" dirty="0"/>
              <a:t>基本类型</a:t>
            </a:r>
          </a:p>
          <a:p>
            <a:pPr lvl="1">
              <a:buClr>
                <a:schemeClr val="accent1"/>
              </a:buClr>
              <a:buSzPct val="60000"/>
              <a:buFont typeface="Wingdings" pitchFamily="2" charset="2"/>
              <a:buChar char="p"/>
            </a:pPr>
            <a:r>
              <a:rPr lang="zh-CN" altLang="en-US" dirty="0"/>
              <a:t>标准整数类型，以及扩充的整数类型</a:t>
            </a:r>
          </a:p>
          <a:p>
            <a:pPr lvl="1">
              <a:buClr>
                <a:schemeClr val="accent1"/>
              </a:buClr>
              <a:buSzPct val="60000"/>
              <a:buFont typeface="Wingdings" pitchFamily="2" charset="2"/>
              <a:buChar char="p"/>
            </a:pPr>
            <a:r>
              <a:rPr lang="zh-CN" altLang="en-US" dirty="0"/>
              <a:t>实数浮点类型，以及复数浮点类型</a:t>
            </a:r>
          </a:p>
          <a:p>
            <a:pPr>
              <a:buClr>
                <a:schemeClr val="accent1"/>
              </a:buClr>
              <a:buSzPct val="60000"/>
              <a:buFont typeface="Wingdings" pitchFamily="2" charset="2"/>
              <a:buChar char="p"/>
            </a:pPr>
            <a:r>
              <a:rPr lang="zh-CN" altLang="en-US" dirty="0"/>
              <a:t>枚举类型</a:t>
            </a:r>
          </a:p>
          <a:p>
            <a:pPr>
              <a:buClr>
                <a:schemeClr val="accent1"/>
              </a:buClr>
              <a:buSzPct val="60000"/>
              <a:buFont typeface="Wingdings" pitchFamily="2" charset="2"/>
              <a:buChar char="p"/>
            </a:pPr>
            <a:r>
              <a:rPr lang="en-US" altLang="zh-CN" dirty="0"/>
              <a:t>void</a:t>
            </a:r>
            <a:r>
              <a:rPr lang="zh-CN" altLang="en-US" dirty="0"/>
              <a:t>类型</a:t>
            </a:r>
          </a:p>
          <a:p>
            <a:pPr>
              <a:buClr>
                <a:schemeClr val="accent1"/>
              </a:buClr>
              <a:buSzPct val="60000"/>
              <a:buFont typeface="Wingdings" pitchFamily="2" charset="2"/>
              <a:buChar char="p"/>
            </a:pPr>
            <a:r>
              <a:rPr lang="zh-CN" altLang="en-US" dirty="0"/>
              <a:t>派生类型</a:t>
            </a:r>
          </a:p>
          <a:p>
            <a:pPr lvl="1">
              <a:buClr>
                <a:schemeClr val="accent1"/>
              </a:buClr>
              <a:buSzPct val="60000"/>
              <a:buFont typeface="Wingdings" pitchFamily="2" charset="2"/>
              <a:buChar char="p"/>
            </a:pPr>
            <a:r>
              <a:rPr lang="zh-CN" altLang="en-US" dirty="0"/>
              <a:t>指针类型</a:t>
            </a:r>
          </a:p>
          <a:p>
            <a:pPr lvl="1">
              <a:buClr>
                <a:schemeClr val="accent1"/>
              </a:buClr>
              <a:buSzPct val="60000"/>
              <a:buFont typeface="Wingdings" pitchFamily="2" charset="2"/>
              <a:buChar char="p"/>
            </a:pPr>
            <a:r>
              <a:rPr lang="zh-CN" altLang="en-US" dirty="0"/>
              <a:t>数组类型</a:t>
            </a:r>
          </a:p>
          <a:p>
            <a:pPr lvl="1">
              <a:buClr>
                <a:schemeClr val="accent1"/>
              </a:buClr>
              <a:buSzPct val="60000"/>
              <a:buFont typeface="Wingdings" pitchFamily="2" charset="2"/>
              <a:buChar char="p"/>
            </a:pPr>
            <a:r>
              <a:rPr lang="zh-CN" altLang="en-US" dirty="0"/>
              <a:t>结构类型</a:t>
            </a:r>
          </a:p>
          <a:p>
            <a:pPr>
              <a:buClr>
                <a:schemeClr val="accent1"/>
              </a:buClr>
              <a:buSzPct val="60000"/>
              <a:buFont typeface="Wingdings" pitchFamily="2" charset="2"/>
              <a:buChar char="p"/>
            </a:pPr>
            <a:r>
              <a:rPr lang="zh-CN" altLang="en-US" dirty="0"/>
              <a:t>联合类型</a:t>
            </a:r>
          </a:p>
          <a:p>
            <a:pPr>
              <a:buClr>
                <a:schemeClr val="accent1"/>
              </a:buClr>
              <a:buSzPct val="60000"/>
              <a:buFont typeface="Wingdings" pitchFamily="2" charset="2"/>
              <a:buChar char="p"/>
            </a:pPr>
            <a:r>
              <a:rPr lang="zh-CN" altLang="en-US" dirty="0"/>
              <a:t>函数类型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1494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B79B6A-6A5C-6047-95CF-20CF53E43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浮点变成字节数组通信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D8CBB3-B3DE-0048-9644-8DA1519C0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float</a:t>
            </a:r>
            <a:r>
              <a:rPr kumimoji="1" lang="zh-CN" altLang="en-US" dirty="0"/>
              <a:t>  </a:t>
            </a:r>
            <a:r>
              <a:rPr kumimoji="1" lang="en-US" altLang="zh-CN" dirty="0"/>
              <a:t>f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0.1;</a:t>
            </a:r>
          </a:p>
          <a:p>
            <a:pPr marL="0" indent="0">
              <a:buNone/>
            </a:pPr>
            <a:r>
              <a:rPr kumimoji="1" lang="en-US" altLang="zh-CN" dirty="0"/>
              <a:t>int</a:t>
            </a:r>
            <a:r>
              <a:rPr kumimoji="1" lang="zh-CN" altLang="en-US" dirty="0"/>
              <a:t> </a:t>
            </a:r>
            <a:r>
              <a:rPr kumimoji="1" lang="en-US" altLang="zh-CN" dirty="0"/>
              <a:t>f2i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*</a:t>
            </a:r>
            <a:r>
              <a:rPr kumimoji="1" lang="en-US" altLang="zh-CN" dirty="0"/>
              <a:t>((int</a:t>
            </a:r>
            <a:r>
              <a:rPr kumimoji="1" lang="zh-CN" altLang="en-US" dirty="0"/>
              <a:t> *</a:t>
            </a:r>
            <a:r>
              <a:rPr kumimoji="1" lang="en-US" altLang="zh-CN" dirty="0"/>
              <a:t>)</a:t>
            </a:r>
            <a:r>
              <a:rPr kumimoji="1" lang="zh-CN" altLang="en-US" dirty="0"/>
              <a:t> </a:t>
            </a:r>
            <a:r>
              <a:rPr kumimoji="1" lang="en-US" altLang="zh-CN"/>
              <a:t>&amp;f</a:t>
            </a:r>
            <a:r>
              <a:rPr kumimoji="1" lang="en-US" altLang="zh-CN" dirty="0"/>
              <a:t>);</a:t>
            </a:r>
          </a:p>
          <a:p>
            <a:pPr marL="0" indent="0">
              <a:buNone/>
            </a:pPr>
            <a:r>
              <a:rPr kumimoji="1" lang="en-US" altLang="zh-CN" dirty="0"/>
              <a:t>unsigned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char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bytes[4];</a:t>
            </a:r>
          </a:p>
          <a:p>
            <a:pPr marL="0" indent="0">
              <a:buNone/>
            </a:pPr>
            <a:r>
              <a:rPr kumimoji="1" lang="en-US" altLang="zh-CN" dirty="0"/>
              <a:t>int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=0;</a:t>
            </a:r>
          </a:p>
          <a:p>
            <a:pPr marL="0" indent="0">
              <a:buNone/>
            </a:pPr>
            <a:r>
              <a:rPr kumimoji="1" lang="en-US" altLang="zh-CN" dirty="0"/>
              <a:t>for(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=0;i&lt;4;i++)</a:t>
            </a:r>
            <a:r>
              <a:rPr kumimoji="1" lang="zh-CN" altLang="en-US" dirty="0"/>
              <a:t> </a:t>
            </a:r>
            <a:r>
              <a:rPr kumimoji="1" lang="en-US" altLang="zh-CN" dirty="0"/>
              <a:t>{</a:t>
            </a:r>
          </a:p>
          <a:p>
            <a:pPr marL="0" indent="0">
              <a:buNone/>
            </a:pPr>
            <a:r>
              <a:rPr kumimoji="1" lang="zh-CN" altLang="en-US" dirty="0"/>
              <a:t>    </a:t>
            </a:r>
            <a:r>
              <a:rPr kumimoji="1" lang="en-US" altLang="zh-CN" dirty="0"/>
              <a:t>bytes[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]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(f2i&gt;&gt;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*</a:t>
            </a:r>
            <a:r>
              <a:rPr kumimoji="1" lang="en-US" altLang="zh-CN" dirty="0"/>
              <a:t>8)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0xff;</a:t>
            </a:r>
          </a:p>
          <a:p>
            <a:pPr marL="0" indent="0">
              <a:buNone/>
            </a:pPr>
            <a:r>
              <a:rPr kumimoji="1" lang="en-US" altLang="zh-CN" dirty="0"/>
              <a:t>}</a:t>
            </a:r>
          </a:p>
          <a:p>
            <a:pPr marL="0" indent="0">
              <a:buNone/>
            </a:pPr>
            <a:r>
              <a:rPr kumimoji="1" lang="zh-CN" altLang="en-US" i="1" dirty="0"/>
              <a:t>这样我们就得到了</a:t>
            </a:r>
            <a:r>
              <a:rPr kumimoji="1" lang="en-US" altLang="zh-CN" i="1" dirty="0"/>
              <a:t>float</a:t>
            </a:r>
            <a:r>
              <a:rPr kumimoji="1" lang="zh-CN" altLang="en-US" i="1" dirty="0"/>
              <a:t>型变量的字节数组内容了，大端的</a:t>
            </a:r>
          </a:p>
        </p:txBody>
      </p:sp>
    </p:spTree>
    <p:extLst>
      <p:ext uri="{BB962C8B-B14F-4D97-AF65-F5344CB8AC3E}">
        <p14:creationId xmlns:p14="http://schemas.microsoft.com/office/powerpoint/2010/main" val="1900549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943B31-4A69-BE44-BDDF-2D1D09474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回顾点：运算符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8605F4-49D8-2741-B1D7-1F71636BE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just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zh-CN" altLang="en-US" dirty="0">
                <a:latin typeface="Tahoma" panose="020B0604030504040204" pitchFamily="34" charset="0"/>
              </a:rPr>
              <a:t>算术运算符： </a:t>
            </a:r>
            <a:r>
              <a:rPr lang="en-US" altLang="zh-CN" dirty="0">
                <a:latin typeface="Tahoma" panose="020B0604030504040204" pitchFamily="34" charset="0"/>
              </a:rPr>
              <a:t>+</a:t>
            </a:r>
            <a:r>
              <a:rPr lang="zh-CN" altLang="en-US" dirty="0">
                <a:latin typeface="Tahoma" panose="020B0604030504040204" pitchFamily="34" charset="0"/>
              </a:rPr>
              <a:t>，</a:t>
            </a:r>
            <a:r>
              <a:rPr lang="en-US" altLang="zh-CN" dirty="0">
                <a:latin typeface="Tahoma" panose="020B0604030504040204" pitchFamily="34" charset="0"/>
              </a:rPr>
              <a:t>―</a:t>
            </a:r>
            <a:r>
              <a:rPr lang="zh-CN" altLang="en-US" dirty="0">
                <a:latin typeface="Tahoma" panose="020B0604030504040204" pitchFamily="34" charset="0"/>
              </a:rPr>
              <a:t>，*，</a:t>
            </a:r>
            <a:r>
              <a:rPr lang="en-US" altLang="zh-CN" dirty="0">
                <a:latin typeface="Tahoma" panose="020B0604030504040204" pitchFamily="34" charset="0"/>
              </a:rPr>
              <a:t>/</a:t>
            </a:r>
            <a:r>
              <a:rPr lang="zh-CN" altLang="en-US" dirty="0">
                <a:latin typeface="Tahoma" panose="020B0604030504040204" pitchFamily="34" charset="0"/>
              </a:rPr>
              <a:t>，</a:t>
            </a:r>
            <a:r>
              <a:rPr lang="en-US" altLang="zh-CN" dirty="0">
                <a:latin typeface="Tahoma" panose="020B0604030504040204" pitchFamily="34" charset="0"/>
              </a:rPr>
              <a:t>%</a:t>
            </a:r>
            <a:r>
              <a:rPr lang="zh-CN" altLang="en-US" dirty="0">
                <a:latin typeface="Tahoma" panose="020B0604030504040204" pitchFamily="34" charset="0"/>
              </a:rPr>
              <a:t>，</a:t>
            </a:r>
            <a:r>
              <a:rPr lang="en-US" altLang="zh-CN" dirty="0">
                <a:latin typeface="Tahoma" panose="020B0604030504040204" pitchFamily="34" charset="0"/>
              </a:rPr>
              <a:t>++</a:t>
            </a:r>
            <a:r>
              <a:rPr lang="zh-CN" altLang="en-US" dirty="0">
                <a:latin typeface="Tahoma" panose="020B0604030504040204" pitchFamily="34" charset="0"/>
              </a:rPr>
              <a:t>，</a:t>
            </a:r>
            <a:r>
              <a:rPr lang="en-US" altLang="zh-CN" dirty="0">
                <a:latin typeface="Tahoma" panose="020B0604030504040204" pitchFamily="34" charset="0"/>
              </a:rPr>
              <a:t>――</a:t>
            </a:r>
          </a:p>
          <a:p>
            <a:pPr lvl="1" algn="just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zh-CN" altLang="en-US" dirty="0">
                <a:latin typeface="Tahoma" panose="020B0604030504040204" pitchFamily="34" charset="0"/>
              </a:rPr>
              <a:t>关系运算符： </a:t>
            </a:r>
            <a:r>
              <a:rPr lang="en-US" altLang="zh-CN" dirty="0">
                <a:latin typeface="Tahoma" panose="020B0604030504040204" pitchFamily="34" charset="0"/>
              </a:rPr>
              <a:t>&gt;</a:t>
            </a:r>
            <a:r>
              <a:rPr lang="zh-CN" altLang="en-US" dirty="0">
                <a:latin typeface="Tahoma" panose="020B0604030504040204" pitchFamily="34" charset="0"/>
              </a:rPr>
              <a:t>，</a:t>
            </a:r>
            <a:r>
              <a:rPr lang="en-US" altLang="zh-CN" dirty="0">
                <a:latin typeface="Tahoma" panose="020B0604030504040204" pitchFamily="34" charset="0"/>
              </a:rPr>
              <a:t>&lt;</a:t>
            </a:r>
            <a:r>
              <a:rPr lang="zh-CN" altLang="en-US" dirty="0">
                <a:latin typeface="Tahoma" panose="020B0604030504040204" pitchFamily="34" charset="0"/>
              </a:rPr>
              <a:t>，</a:t>
            </a:r>
            <a:r>
              <a:rPr lang="en-US" altLang="zh-CN" dirty="0">
                <a:latin typeface="Tahoma" panose="020B0604030504040204" pitchFamily="34" charset="0"/>
              </a:rPr>
              <a:t>&gt;=</a:t>
            </a:r>
            <a:r>
              <a:rPr lang="zh-CN" altLang="en-US" dirty="0">
                <a:latin typeface="Tahoma" panose="020B0604030504040204" pitchFamily="34" charset="0"/>
              </a:rPr>
              <a:t>，</a:t>
            </a:r>
            <a:r>
              <a:rPr lang="en-US" altLang="zh-CN" dirty="0">
                <a:latin typeface="Tahoma" panose="020B0604030504040204" pitchFamily="34" charset="0"/>
              </a:rPr>
              <a:t>&lt;=</a:t>
            </a:r>
            <a:r>
              <a:rPr lang="zh-CN" altLang="en-US" dirty="0">
                <a:latin typeface="Tahoma" panose="020B0604030504040204" pitchFamily="34" charset="0"/>
              </a:rPr>
              <a:t>，</a:t>
            </a:r>
            <a:r>
              <a:rPr lang="en-US" altLang="zh-CN" dirty="0">
                <a:latin typeface="Tahoma" panose="020B0604030504040204" pitchFamily="34" charset="0"/>
              </a:rPr>
              <a:t>==</a:t>
            </a:r>
            <a:r>
              <a:rPr lang="zh-CN" altLang="en-US" dirty="0">
                <a:latin typeface="Tahoma" panose="020B0604030504040204" pitchFamily="34" charset="0"/>
              </a:rPr>
              <a:t>，</a:t>
            </a:r>
            <a:r>
              <a:rPr lang="en-US" altLang="zh-CN" dirty="0">
                <a:latin typeface="Tahoma" panose="020B0604030504040204" pitchFamily="34" charset="0"/>
              </a:rPr>
              <a:t>!=</a:t>
            </a:r>
          </a:p>
          <a:p>
            <a:pPr lvl="1" algn="just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zh-CN" altLang="en-US" dirty="0">
                <a:latin typeface="Tahoma" panose="020B0604030504040204" pitchFamily="34" charset="0"/>
              </a:rPr>
              <a:t>布尔逻辑运算符： </a:t>
            </a:r>
            <a:r>
              <a:rPr lang="en-US" altLang="zh-CN" dirty="0">
                <a:latin typeface="Tahoma" panose="020B0604030504040204" pitchFamily="34" charset="0"/>
              </a:rPr>
              <a:t>!</a:t>
            </a:r>
            <a:r>
              <a:rPr lang="zh-CN" altLang="en-US" dirty="0">
                <a:latin typeface="Tahoma" panose="020B0604030504040204" pitchFamily="34" charset="0"/>
              </a:rPr>
              <a:t>，</a:t>
            </a:r>
            <a:r>
              <a:rPr lang="en-US" altLang="zh-CN" dirty="0">
                <a:latin typeface="Tahoma" panose="020B0604030504040204" pitchFamily="34" charset="0"/>
              </a:rPr>
              <a:t>&amp;&amp;</a:t>
            </a:r>
            <a:r>
              <a:rPr lang="zh-CN" altLang="en-US" dirty="0">
                <a:latin typeface="Tahoma" panose="020B0604030504040204" pitchFamily="34" charset="0"/>
              </a:rPr>
              <a:t>，</a:t>
            </a:r>
            <a:r>
              <a:rPr lang="en-US" altLang="zh-CN" dirty="0">
                <a:latin typeface="Tahoma" panose="020B0604030504040204" pitchFamily="34" charset="0"/>
              </a:rPr>
              <a:t>||</a:t>
            </a:r>
          </a:p>
          <a:p>
            <a:pPr lvl="1" algn="just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zh-CN" altLang="en-US" dirty="0">
                <a:solidFill>
                  <a:srgbClr val="C00000"/>
                </a:solidFill>
                <a:latin typeface="Tahoma" panose="020B0604030504040204" pitchFamily="34" charset="0"/>
              </a:rPr>
              <a:t>位运算符： </a:t>
            </a:r>
            <a:r>
              <a:rPr lang="en-US" altLang="zh-CN" dirty="0">
                <a:solidFill>
                  <a:srgbClr val="C00000"/>
                </a:solidFill>
                <a:latin typeface="Tahoma" panose="020B0604030504040204" pitchFamily="34" charset="0"/>
              </a:rPr>
              <a:t>&gt;&gt;</a:t>
            </a:r>
            <a:r>
              <a:rPr lang="zh-CN" altLang="en-US" dirty="0">
                <a:solidFill>
                  <a:srgbClr val="C00000"/>
                </a:solidFill>
                <a:latin typeface="Tahoma" panose="020B0604030504040204" pitchFamily="34" charset="0"/>
              </a:rPr>
              <a:t>，</a:t>
            </a:r>
            <a:r>
              <a:rPr lang="en-US" altLang="zh-CN" dirty="0">
                <a:solidFill>
                  <a:srgbClr val="C00000"/>
                </a:solidFill>
                <a:latin typeface="Tahoma" panose="020B0604030504040204" pitchFamily="34" charset="0"/>
              </a:rPr>
              <a:t>&lt;&lt;</a:t>
            </a:r>
            <a:r>
              <a:rPr lang="zh-CN" altLang="en-US" dirty="0">
                <a:solidFill>
                  <a:srgbClr val="C00000"/>
                </a:solidFill>
                <a:latin typeface="Tahoma" panose="020B0604030504040204" pitchFamily="34" charset="0"/>
              </a:rPr>
              <a:t>，</a:t>
            </a:r>
            <a:r>
              <a:rPr lang="en-US" altLang="zh-CN" dirty="0">
                <a:solidFill>
                  <a:srgbClr val="C00000"/>
                </a:solidFill>
                <a:latin typeface="Tahoma" panose="020B0604030504040204" pitchFamily="34" charset="0"/>
              </a:rPr>
              <a:t>&amp;</a:t>
            </a:r>
            <a:r>
              <a:rPr lang="zh-CN" altLang="en-US" dirty="0">
                <a:solidFill>
                  <a:srgbClr val="C00000"/>
                </a:solidFill>
                <a:latin typeface="Tahoma" panose="020B0604030504040204" pitchFamily="34" charset="0"/>
              </a:rPr>
              <a:t>，</a:t>
            </a:r>
            <a:r>
              <a:rPr lang="en-US" altLang="zh-CN" dirty="0">
                <a:solidFill>
                  <a:srgbClr val="C00000"/>
                </a:solidFill>
                <a:latin typeface="Tahoma" panose="020B0604030504040204" pitchFamily="34" charset="0"/>
              </a:rPr>
              <a:t>|</a:t>
            </a:r>
            <a:r>
              <a:rPr lang="zh-CN" altLang="en-US" dirty="0">
                <a:solidFill>
                  <a:srgbClr val="C00000"/>
                </a:solidFill>
                <a:latin typeface="Tahoma" panose="020B0604030504040204" pitchFamily="34" charset="0"/>
              </a:rPr>
              <a:t>，</a:t>
            </a:r>
            <a:r>
              <a:rPr lang="en-US" altLang="zh-CN" dirty="0">
                <a:solidFill>
                  <a:srgbClr val="C00000"/>
                </a:solidFill>
                <a:latin typeface="Tahoma" panose="020B0604030504040204" pitchFamily="34" charset="0"/>
              </a:rPr>
              <a:t>^</a:t>
            </a:r>
            <a:r>
              <a:rPr lang="zh-CN" altLang="en-US" dirty="0">
                <a:solidFill>
                  <a:srgbClr val="C00000"/>
                </a:solidFill>
                <a:latin typeface="Tahoma" panose="020B0604030504040204" pitchFamily="34" charset="0"/>
              </a:rPr>
              <a:t>，</a:t>
            </a:r>
            <a:r>
              <a:rPr lang="en-US" altLang="zh-CN" dirty="0">
                <a:solidFill>
                  <a:srgbClr val="C00000"/>
                </a:solidFill>
                <a:latin typeface="Tahoma" panose="020B0604030504040204" pitchFamily="34" charset="0"/>
              </a:rPr>
              <a:t>~</a:t>
            </a:r>
          </a:p>
          <a:p>
            <a:pPr lvl="1" algn="just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zh-CN" altLang="en-US" dirty="0">
                <a:latin typeface="Tahoma" panose="020B0604030504040204" pitchFamily="34" charset="0"/>
              </a:rPr>
              <a:t>赋值运算符： </a:t>
            </a:r>
            <a:r>
              <a:rPr lang="en-US" altLang="zh-CN" dirty="0">
                <a:latin typeface="Tahoma" panose="020B0604030504040204" pitchFamily="34" charset="0"/>
              </a:rPr>
              <a:t>=</a:t>
            </a:r>
            <a:r>
              <a:rPr lang="zh-CN" altLang="en-US" dirty="0">
                <a:latin typeface="Tahoma" panose="020B0604030504040204" pitchFamily="34" charset="0"/>
              </a:rPr>
              <a:t>，及其扩展赋值运算符如</a:t>
            </a:r>
            <a:r>
              <a:rPr lang="en-US" altLang="zh-CN" dirty="0">
                <a:latin typeface="Tahoma" panose="020B0604030504040204" pitchFamily="34" charset="0"/>
              </a:rPr>
              <a:t>+=</a:t>
            </a:r>
            <a:r>
              <a:rPr lang="zh-CN" altLang="en-US" dirty="0">
                <a:latin typeface="Tahoma" panose="020B0604030504040204" pitchFamily="34" charset="0"/>
              </a:rPr>
              <a:t>，</a:t>
            </a:r>
            <a:r>
              <a:rPr lang="en-US" altLang="zh-CN" dirty="0">
                <a:latin typeface="宋体" panose="02010600030101010101" pitchFamily="2" charset="-122"/>
              </a:rPr>
              <a:t>―</a:t>
            </a:r>
            <a:r>
              <a:rPr lang="en-US" altLang="zh-CN" dirty="0">
                <a:latin typeface="Tahoma" panose="020B0604030504040204" pitchFamily="34" charset="0"/>
              </a:rPr>
              <a:t>=</a:t>
            </a:r>
            <a:r>
              <a:rPr lang="zh-CN" altLang="en-US" dirty="0">
                <a:latin typeface="Tahoma" panose="020B0604030504040204" pitchFamily="34" charset="0"/>
              </a:rPr>
              <a:t>，*</a:t>
            </a:r>
            <a:r>
              <a:rPr lang="en-US" altLang="zh-CN" dirty="0">
                <a:latin typeface="Tahoma" panose="020B0604030504040204" pitchFamily="34" charset="0"/>
              </a:rPr>
              <a:t>=</a:t>
            </a:r>
            <a:r>
              <a:rPr lang="zh-CN" altLang="en-US" dirty="0">
                <a:latin typeface="Tahoma" panose="020B0604030504040204" pitchFamily="34" charset="0"/>
              </a:rPr>
              <a:t>，</a:t>
            </a:r>
            <a:r>
              <a:rPr lang="en-US" altLang="zh-CN" dirty="0">
                <a:latin typeface="Tahoma" panose="020B0604030504040204" pitchFamily="34" charset="0"/>
              </a:rPr>
              <a:t>/=</a:t>
            </a:r>
            <a:r>
              <a:rPr lang="zh-CN" altLang="en-US" dirty="0">
                <a:latin typeface="Tahoma" panose="020B0604030504040204" pitchFamily="34" charset="0"/>
              </a:rPr>
              <a:t>等。</a:t>
            </a:r>
            <a:endParaRPr lang="zh-CN" altLang="en-US" dirty="0">
              <a:latin typeface="宋体" panose="02010600030101010101" pitchFamily="2" charset="-122"/>
            </a:endParaRPr>
          </a:p>
          <a:p>
            <a:pPr lvl="1" algn="just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zh-CN" altLang="en-US" dirty="0">
                <a:latin typeface="Tahoma" panose="020B0604030504040204" pitchFamily="34" charset="0"/>
              </a:rPr>
              <a:t>条件运算符：  </a:t>
            </a:r>
            <a:r>
              <a:rPr lang="en-US" altLang="zh-CN" dirty="0">
                <a:latin typeface="Tahoma" panose="020B0604030504040204" pitchFamily="34" charset="0"/>
              </a:rPr>
              <a:t>? </a:t>
            </a:r>
            <a:r>
              <a:rPr lang="zh-CN" altLang="en-US" dirty="0">
                <a:latin typeface="Tahoma" panose="020B0604030504040204" pitchFamily="34" charset="0"/>
              </a:rPr>
              <a:t>：</a:t>
            </a:r>
            <a:endParaRPr lang="zh-CN" altLang="en-US" dirty="0">
              <a:solidFill>
                <a:schemeClr val="folHlink"/>
              </a:solidFill>
              <a:latin typeface="Tahoma" panose="020B0604030504040204" pitchFamily="34" charset="0"/>
            </a:endParaRP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位操作必须会，不然做不了嵌入式编程！</a:t>
            </a:r>
          </a:p>
        </p:txBody>
      </p:sp>
    </p:spTree>
    <p:extLst>
      <p:ext uri="{BB962C8B-B14F-4D97-AF65-F5344CB8AC3E}">
        <p14:creationId xmlns:p14="http://schemas.microsoft.com/office/powerpoint/2010/main" val="1747957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479A36-DF49-9740-B25A-48AE04C94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位运算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530489F-DD96-0F41-8D41-C0F121E812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02920"/>
            <a:ext cx="89027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825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9C5579-A19E-D44F-AEF9-33190B14D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位操作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9354DB-4E00-F048-A3AC-C2EE95C00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二进制运算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5D393F9-2B77-A541-960C-511AF006BF82}"/>
              </a:ext>
            </a:extLst>
          </p:cNvPr>
          <p:cNvGrpSpPr>
            <a:grpSpLocks/>
          </p:cNvGrpSpPr>
          <p:nvPr/>
        </p:nvGrpSpPr>
        <p:grpSpPr bwMode="auto">
          <a:xfrm>
            <a:off x="1701799" y="4639204"/>
            <a:ext cx="3200400" cy="1196975"/>
            <a:chOff x="1680" y="3408"/>
            <a:chExt cx="2016" cy="754"/>
          </a:xfrm>
        </p:grpSpPr>
        <p:sp>
          <p:nvSpPr>
            <p:cNvPr id="5" name="Text Box 3">
              <a:extLst>
                <a:ext uri="{FF2B5EF4-FFF2-40B4-BE49-F238E27FC236}">
                  <a16:creationId xmlns:a16="http://schemas.microsoft.com/office/drawing/2014/main" id="{38CC0B60-3ACB-6D4E-BECE-E062A10DE2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3408"/>
              <a:ext cx="2016" cy="75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pt-BR" altLang="zh-CN" sz="2400" dirty="0">
                  <a:latin typeface="Courier New" panose="02070309020205020404" pitchFamily="49" charset="0"/>
                </a:rPr>
                <a:t>      1000</a:t>
              </a:r>
            </a:p>
            <a:p>
              <a:r>
                <a:rPr lang="zh-CN" altLang="en-US" sz="2400" dirty="0">
                  <a:latin typeface="Courier New" panose="02070309020205020404" pitchFamily="49" charset="0"/>
                </a:rPr>
                <a:t>   </a:t>
              </a:r>
              <a:r>
                <a:rPr lang="en-US" altLang="zh-CN" sz="2400" dirty="0">
                  <a:latin typeface="Courier New" panose="02070309020205020404" pitchFamily="49" charset="0"/>
                </a:rPr>
                <a:t>^</a:t>
              </a:r>
              <a:r>
                <a:rPr lang="zh-CN" altLang="en-US" sz="2400" dirty="0">
                  <a:latin typeface="Courier New" panose="02070309020205020404" pitchFamily="49" charset="0"/>
                </a:rPr>
                <a:t>  </a:t>
              </a:r>
              <a:r>
                <a:rPr lang="pt-BR" altLang="zh-CN" sz="2400" dirty="0">
                  <a:latin typeface="Courier New" panose="02070309020205020404" pitchFamily="49" charset="0"/>
                </a:rPr>
                <a:t>1010</a:t>
              </a:r>
            </a:p>
            <a:p>
              <a:r>
                <a:rPr lang="pt-BR" altLang="zh-CN" sz="2400" dirty="0">
                  <a:latin typeface="Courier New" panose="02070309020205020404" pitchFamily="49" charset="0"/>
                </a:rPr>
                <a:t>      </a:t>
              </a:r>
              <a:r>
                <a:rPr lang="en-US" altLang="zh-CN" sz="2400" dirty="0">
                  <a:latin typeface="Courier New" panose="02070309020205020404" pitchFamily="49" charset="0"/>
                </a:rPr>
                <a:t>0</a:t>
              </a:r>
              <a:r>
                <a:rPr lang="pt-BR" altLang="zh-CN" sz="2400" dirty="0">
                  <a:latin typeface="Courier New" panose="02070309020205020404" pitchFamily="49" charset="0"/>
                </a:rPr>
                <a:t>010</a:t>
              </a:r>
              <a:endParaRPr lang="en-US" altLang="zh-CN" sz="2400" dirty="0">
                <a:latin typeface="Courier New" panose="02070309020205020404" pitchFamily="49" charset="0"/>
              </a:endParaRPr>
            </a:p>
          </p:txBody>
        </p:sp>
        <p:sp>
          <p:nvSpPr>
            <p:cNvPr id="6" name="直接连接符 229382">
              <a:extLst>
                <a:ext uri="{FF2B5EF4-FFF2-40B4-BE49-F238E27FC236}">
                  <a16:creationId xmlns:a16="http://schemas.microsoft.com/office/drawing/2014/main" id="{3DA40F1F-B32E-0042-8A02-50326BF5DB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3888"/>
              <a:ext cx="1440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0D209369-9166-1845-B44E-5F257F555A73}"/>
              </a:ext>
            </a:extLst>
          </p:cNvPr>
          <p:cNvGrpSpPr>
            <a:grpSpLocks/>
          </p:cNvGrpSpPr>
          <p:nvPr/>
        </p:nvGrpSpPr>
        <p:grpSpPr bwMode="auto">
          <a:xfrm>
            <a:off x="6730999" y="2780770"/>
            <a:ext cx="3200400" cy="1196975"/>
            <a:chOff x="1680" y="3408"/>
            <a:chExt cx="2016" cy="754"/>
          </a:xfrm>
        </p:grpSpPr>
        <p:sp>
          <p:nvSpPr>
            <p:cNvPr id="8" name="Text Box 3">
              <a:extLst>
                <a:ext uri="{FF2B5EF4-FFF2-40B4-BE49-F238E27FC236}">
                  <a16:creationId xmlns:a16="http://schemas.microsoft.com/office/drawing/2014/main" id="{6D17EEF0-94AB-244E-A267-0DFEF31342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3408"/>
              <a:ext cx="2016" cy="75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pt-BR" altLang="zh-CN" sz="2400" dirty="0">
                  <a:latin typeface="Courier New" panose="02070309020205020404" pitchFamily="49" charset="0"/>
                </a:rPr>
                <a:t>      1000</a:t>
              </a:r>
            </a:p>
            <a:p>
              <a:r>
                <a:rPr lang="zh-CN" altLang="en-US" sz="2400" dirty="0">
                  <a:latin typeface="Courier New" panose="02070309020205020404" pitchFamily="49" charset="0"/>
                </a:rPr>
                <a:t>   </a:t>
              </a:r>
              <a:r>
                <a:rPr lang="en-US" altLang="zh-CN" sz="2400" dirty="0">
                  <a:latin typeface="Courier New" panose="02070309020205020404" pitchFamily="49" charset="0"/>
                </a:rPr>
                <a:t>&amp;</a:t>
              </a:r>
              <a:r>
                <a:rPr lang="zh-CN" altLang="en-US" sz="2400" dirty="0">
                  <a:latin typeface="Courier New" panose="02070309020205020404" pitchFamily="49" charset="0"/>
                </a:rPr>
                <a:t>  </a:t>
              </a:r>
              <a:r>
                <a:rPr lang="pt-BR" altLang="zh-CN" sz="2400" dirty="0">
                  <a:latin typeface="Courier New" panose="02070309020205020404" pitchFamily="49" charset="0"/>
                </a:rPr>
                <a:t>1010</a:t>
              </a:r>
            </a:p>
            <a:p>
              <a:r>
                <a:rPr lang="pt-BR" altLang="zh-CN" sz="2400" dirty="0">
                  <a:latin typeface="Courier New" panose="02070309020205020404" pitchFamily="49" charset="0"/>
                </a:rPr>
                <a:t>      10</a:t>
              </a:r>
              <a:r>
                <a:rPr lang="en-US" altLang="zh-CN" sz="2400" dirty="0">
                  <a:latin typeface="Courier New" panose="02070309020205020404" pitchFamily="49" charset="0"/>
                </a:rPr>
                <a:t>0</a:t>
              </a:r>
              <a:r>
                <a:rPr lang="pt-BR" altLang="zh-CN" sz="2400" dirty="0">
                  <a:latin typeface="Courier New" panose="02070309020205020404" pitchFamily="49" charset="0"/>
                </a:rPr>
                <a:t>0</a:t>
              </a:r>
              <a:endParaRPr lang="en-US" altLang="zh-CN" sz="2400" dirty="0">
                <a:latin typeface="Courier New" panose="02070309020205020404" pitchFamily="49" charset="0"/>
              </a:endParaRPr>
            </a:p>
          </p:txBody>
        </p:sp>
        <p:sp>
          <p:nvSpPr>
            <p:cNvPr id="9" name="直接连接符 229382">
              <a:extLst>
                <a:ext uri="{FF2B5EF4-FFF2-40B4-BE49-F238E27FC236}">
                  <a16:creationId xmlns:a16="http://schemas.microsoft.com/office/drawing/2014/main" id="{E4424633-1C55-B949-A73F-556F424C0E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3888"/>
              <a:ext cx="1440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0AFF568-6391-E047-9FC4-140313BED50C}"/>
              </a:ext>
            </a:extLst>
          </p:cNvPr>
          <p:cNvGrpSpPr>
            <a:grpSpLocks/>
          </p:cNvGrpSpPr>
          <p:nvPr/>
        </p:nvGrpSpPr>
        <p:grpSpPr bwMode="auto">
          <a:xfrm>
            <a:off x="1701799" y="2933171"/>
            <a:ext cx="3200400" cy="1196975"/>
            <a:chOff x="1680" y="3408"/>
            <a:chExt cx="2016" cy="754"/>
          </a:xfrm>
        </p:grpSpPr>
        <p:sp>
          <p:nvSpPr>
            <p:cNvPr id="11" name="Text Box 3">
              <a:extLst>
                <a:ext uri="{FF2B5EF4-FFF2-40B4-BE49-F238E27FC236}">
                  <a16:creationId xmlns:a16="http://schemas.microsoft.com/office/drawing/2014/main" id="{EDD6A282-12B8-0A49-BACB-2A4C5C6CC3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3408"/>
              <a:ext cx="2016" cy="75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pt-BR" altLang="zh-CN" sz="2400" dirty="0">
                  <a:latin typeface="Courier New" panose="02070309020205020404" pitchFamily="49" charset="0"/>
                </a:rPr>
                <a:t>      1000</a:t>
              </a:r>
            </a:p>
            <a:p>
              <a:r>
                <a:rPr lang="zh-CN" altLang="en-US" sz="2400" dirty="0">
                  <a:latin typeface="Courier New" panose="02070309020205020404" pitchFamily="49" charset="0"/>
                </a:rPr>
                <a:t>   </a:t>
              </a:r>
              <a:r>
                <a:rPr lang="en-US" altLang="zh-CN" sz="2400" dirty="0">
                  <a:latin typeface="Courier New" panose="02070309020205020404" pitchFamily="49" charset="0"/>
                </a:rPr>
                <a:t>|</a:t>
              </a:r>
              <a:r>
                <a:rPr lang="zh-CN" altLang="en-US" sz="2400" dirty="0">
                  <a:latin typeface="Courier New" panose="02070309020205020404" pitchFamily="49" charset="0"/>
                </a:rPr>
                <a:t>  </a:t>
              </a:r>
              <a:r>
                <a:rPr lang="pt-BR" altLang="zh-CN" sz="2400" dirty="0">
                  <a:latin typeface="Courier New" panose="02070309020205020404" pitchFamily="49" charset="0"/>
                </a:rPr>
                <a:t>1010</a:t>
              </a:r>
            </a:p>
            <a:p>
              <a:r>
                <a:rPr lang="pt-BR" altLang="zh-CN" sz="2400" dirty="0">
                  <a:latin typeface="Courier New" panose="02070309020205020404" pitchFamily="49" charset="0"/>
                </a:rPr>
                <a:t>      1010</a:t>
              </a:r>
              <a:endParaRPr lang="en-US" altLang="zh-CN" sz="2400" dirty="0">
                <a:latin typeface="Courier New" panose="02070309020205020404" pitchFamily="49" charset="0"/>
              </a:endParaRPr>
            </a:p>
          </p:txBody>
        </p:sp>
        <p:sp>
          <p:nvSpPr>
            <p:cNvPr id="12" name="直接连接符 229382">
              <a:extLst>
                <a:ext uri="{FF2B5EF4-FFF2-40B4-BE49-F238E27FC236}">
                  <a16:creationId xmlns:a16="http://schemas.microsoft.com/office/drawing/2014/main" id="{7DB929F5-ECCD-4841-BDA5-1A4AB2BC84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3888"/>
              <a:ext cx="1440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1F29875-7974-214B-942B-A982F00B5E75}"/>
              </a:ext>
            </a:extLst>
          </p:cNvPr>
          <p:cNvGrpSpPr>
            <a:grpSpLocks/>
          </p:cNvGrpSpPr>
          <p:nvPr/>
        </p:nvGrpSpPr>
        <p:grpSpPr bwMode="auto">
          <a:xfrm>
            <a:off x="6730999" y="4933422"/>
            <a:ext cx="3200400" cy="830263"/>
            <a:chOff x="1680" y="3546"/>
            <a:chExt cx="2016" cy="523"/>
          </a:xfrm>
        </p:grpSpPr>
        <p:sp>
          <p:nvSpPr>
            <p:cNvPr id="14" name="Text Box 3">
              <a:extLst>
                <a:ext uri="{FF2B5EF4-FFF2-40B4-BE49-F238E27FC236}">
                  <a16:creationId xmlns:a16="http://schemas.microsoft.com/office/drawing/2014/main" id="{390DED25-7358-5B44-9F56-D67827D87B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3546"/>
              <a:ext cx="2016" cy="52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400" dirty="0">
                  <a:latin typeface="Courier New" panose="02070309020205020404" pitchFamily="49" charset="0"/>
                </a:rPr>
                <a:t>   </a:t>
              </a:r>
              <a:r>
                <a:rPr lang="en-US" altLang="zh-CN" sz="2400" dirty="0">
                  <a:latin typeface="Courier New" panose="02070309020205020404" pitchFamily="49" charset="0"/>
                </a:rPr>
                <a:t>~</a:t>
              </a:r>
              <a:r>
                <a:rPr lang="zh-CN" altLang="en-US" sz="2400" dirty="0">
                  <a:latin typeface="Courier New" panose="02070309020205020404" pitchFamily="49" charset="0"/>
                </a:rPr>
                <a:t> </a:t>
              </a:r>
              <a:r>
                <a:rPr lang="en-US" altLang="zh-CN" sz="2400" dirty="0">
                  <a:latin typeface="Courier New" panose="02070309020205020404" pitchFamily="49" charset="0"/>
                </a:rPr>
                <a:t>0</a:t>
              </a:r>
              <a:r>
                <a:rPr lang="pt-BR" altLang="zh-CN" sz="2400" dirty="0">
                  <a:latin typeface="Courier New" panose="02070309020205020404" pitchFamily="49" charset="0"/>
                </a:rPr>
                <a:t>010</a:t>
              </a:r>
            </a:p>
            <a:p>
              <a:r>
                <a:rPr lang="zh-CN" altLang="en-US" sz="2400" dirty="0">
                  <a:latin typeface="Courier New" panose="02070309020205020404" pitchFamily="49" charset="0"/>
                </a:rPr>
                <a:t>     </a:t>
              </a:r>
              <a:r>
                <a:rPr lang="en-US" altLang="zh-CN" sz="2400" dirty="0">
                  <a:latin typeface="Courier New" panose="02070309020205020404" pitchFamily="49" charset="0"/>
                </a:rPr>
                <a:t>1101</a:t>
              </a:r>
              <a:r>
                <a:rPr lang="zh-CN" altLang="en-US" sz="2400" dirty="0">
                  <a:latin typeface="Courier New" panose="02070309020205020404" pitchFamily="49" charset="0"/>
                </a:rPr>
                <a:t> </a:t>
              </a:r>
              <a:endParaRPr lang="pt-BR" altLang="zh-CN" sz="2400" dirty="0">
                <a:latin typeface="Courier New" panose="02070309020205020404" pitchFamily="49" charset="0"/>
              </a:endParaRPr>
            </a:p>
          </p:txBody>
        </p:sp>
        <p:sp>
          <p:nvSpPr>
            <p:cNvPr id="15" name="直接连接符 229382">
              <a:extLst>
                <a:ext uri="{FF2B5EF4-FFF2-40B4-BE49-F238E27FC236}">
                  <a16:creationId xmlns:a16="http://schemas.microsoft.com/office/drawing/2014/main" id="{F9AA13BC-2AC7-5147-B197-79B656D4F5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8" y="3779"/>
              <a:ext cx="1440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354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47C55E-20F6-CC4A-894A-852821F82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位运算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E5C4EC-ADD2-7549-A295-6F9D579E0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r>
              <a:rPr kumimoji="1" lang="en-US" altLang="zh-CN" dirty="0"/>
              <a:t>10001101</a:t>
            </a:r>
            <a:r>
              <a:rPr kumimoji="1" lang="zh-CN" altLang="en-US" dirty="0"/>
              <a:t> </a:t>
            </a:r>
            <a:r>
              <a:rPr kumimoji="1" lang="en-US" altLang="zh-CN" dirty="0"/>
              <a:t>&gt;&gt;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r>
              <a:rPr kumimoji="1" lang="zh-CN" altLang="en-US" dirty="0"/>
              <a:t>   </a:t>
            </a:r>
            <a:r>
              <a:rPr kumimoji="1" lang="en-US" altLang="zh-CN" dirty="0"/>
              <a:t>=&gt;</a:t>
            </a:r>
            <a:r>
              <a:rPr kumimoji="1" lang="zh-CN" altLang="en-US" dirty="0"/>
              <a:t>  </a:t>
            </a:r>
            <a:r>
              <a:rPr kumimoji="1" lang="en-US" altLang="zh-CN" dirty="0"/>
              <a:t>00100011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10001101</a:t>
            </a:r>
            <a:r>
              <a:rPr kumimoji="1" lang="zh-CN" altLang="en-US" dirty="0"/>
              <a:t> </a:t>
            </a:r>
            <a:r>
              <a:rPr kumimoji="1" lang="en-US" altLang="zh-CN" dirty="0"/>
              <a:t>&lt;&lt;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r>
              <a:rPr kumimoji="1" lang="zh-CN" altLang="en-US" dirty="0"/>
              <a:t>   </a:t>
            </a:r>
            <a:r>
              <a:rPr kumimoji="1" lang="en-US" altLang="zh-CN" dirty="0"/>
              <a:t>=&gt;</a:t>
            </a:r>
            <a:r>
              <a:rPr kumimoji="1" lang="zh-CN" altLang="en-US" dirty="0"/>
              <a:t>  </a:t>
            </a:r>
            <a:r>
              <a:rPr kumimoji="1" lang="en-US" altLang="zh-CN" dirty="0"/>
              <a:t>00110100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34700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82593B-F866-AB49-9422-8EF26E863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位操作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7149BC-ACD1-F647-812E-AED24192C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27267" cy="4351338"/>
          </a:xfrm>
        </p:spPr>
        <p:txBody>
          <a:bodyPr/>
          <a:lstStyle/>
          <a:p>
            <a:r>
              <a:rPr lang="en-US" altLang="zh-CN" b="1" dirty="0"/>
              <a:t>1</a:t>
            </a:r>
            <a:r>
              <a:rPr lang="zh-CN" altLang="en-US" b="1" dirty="0"/>
              <a:t>、一个</a:t>
            </a:r>
            <a:r>
              <a:rPr lang="en-US" altLang="zh-CN" b="1" dirty="0"/>
              <a:t>32bit</a:t>
            </a:r>
            <a:r>
              <a:rPr lang="zh-CN" altLang="en-US" b="1" dirty="0"/>
              <a:t>数据的位、字节读取操作</a:t>
            </a:r>
          </a:p>
          <a:p>
            <a:pPr marL="0" indent="0">
              <a:buNone/>
            </a:pPr>
            <a:endParaRPr kumimoji="1" lang="en-US" altLang="zh-CN" sz="2000" dirty="0"/>
          </a:p>
          <a:p>
            <a:pPr marL="0" indent="0">
              <a:buNone/>
            </a:pPr>
            <a:r>
              <a:rPr kumimoji="1" lang="en-US" altLang="zh-CN" sz="2000" dirty="0"/>
              <a:t>#define	GET_LOW_BYTE0(x)	((x &gt;&gt;  0) &amp; 0x000000ff)	/* </a:t>
            </a:r>
            <a:r>
              <a:rPr kumimoji="1" lang="zh-CN" altLang="en-US" sz="2000" dirty="0"/>
              <a:t>获取第</a:t>
            </a:r>
            <a:r>
              <a:rPr kumimoji="1" lang="en-US" altLang="zh-CN" sz="2000" dirty="0"/>
              <a:t>0</a:t>
            </a:r>
            <a:r>
              <a:rPr kumimoji="1" lang="zh-CN" altLang="en-US" sz="2000" dirty="0"/>
              <a:t>个字节 *</a:t>
            </a:r>
            <a:r>
              <a:rPr kumimoji="1" lang="en-US" altLang="zh-CN" sz="2000" dirty="0"/>
              <a:t>/</a:t>
            </a:r>
          </a:p>
          <a:p>
            <a:pPr marL="0" indent="0">
              <a:buNone/>
            </a:pPr>
            <a:r>
              <a:rPr kumimoji="1" lang="en-US" altLang="zh-CN" sz="2000" dirty="0"/>
              <a:t>#define	GET_LOW_BYTE1(x)	((x &gt;&gt;  8) &amp; 0x000000ff)	/* </a:t>
            </a:r>
            <a:r>
              <a:rPr kumimoji="1" lang="zh-CN" altLang="en-US" sz="2000" dirty="0"/>
              <a:t>获取第</a:t>
            </a:r>
            <a:r>
              <a:rPr kumimoji="1" lang="en-US" altLang="zh-CN" sz="2000" dirty="0"/>
              <a:t>1</a:t>
            </a:r>
            <a:r>
              <a:rPr kumimoji="1" lang="zh-CN" altLang="en-US" sz="2000" dirty="0"/>
              <a:t>个字节 *</a:t>
            </a:r>
            <a:r>
              <a:rPr kumimoji="1" lang="en-US" altLang="zh-CN" sz="2000" dirty="0"/>
              <a:t>/</a:t>
            </a:r>
          </a:p>
          <a:p>
            <a:pPr marL="0" indent="0">
              <a:buNone/>
            </a:pPr>
            <a:r>
              <a:rPr kumimoji="1" lang="en-US" altLang="zh-CN" sz="2000" dirty="0"/>
              <a:t>#define	GET_LOW_BYTE2(x)	((x &gt;&gt; 16) &amp; 0x000000ff)	/* </a:t>
            </a:r>
            <a:r>
              <a:rPr kumimoji="1" lang="zh-CN" altLang="en-US" sz="2000" dirty="0"/>
              <a:t>获取第</a:t>
            </a:r>
            <a:r>
              <a:rPr kumimoji="1" lang="en-US" altLang="zh-CN" sz="2000" dirty="0"/>
              <a:t>2</a:t>
            </a:r>
            <a:r>
              <a:rPr kumimoji="1" lang="zh-CN" altLang="en-US" sz="2000" dirty="0"/>
              <a:t>个字节 *</a:t>
            </a:r>
            <a:r>
              <a:rPr kumimoji="1" lang="en-US" altLang="zh-CN" sz="2000" dirty="0"/>
              <a:t>/</a:t>
            </a:r>
          </a:p>
          <a:p>
            <a:pPr marL="0" indent="0">
              <a:buNone/>
            </a:pPr>
            <a:r>
              <a:rPr kumimoji="1" lang="en-US" altLang="zh-CN" sz="2000" dirty="0"/>
              <a:t>#define	GET_LOW_BYTE3(x)	((x &gt;&gt; 24) &amp; 0x000000ff)	/* </a:t>
            </a:r>
            <a:r>
              <a:rPr kumimoji="1" lang="zh-CN" altLang="en-US" sz="2000" dirty="0"/>
              <a:t>获取第</a:t>
            </a:r>
            <a:r>
              <a:rPr kumimoji="1" lang="en-US" altLang="zh-CN" sz="2000" dirty="0"/>
              <a:t>3</a:t>
            </a:r>
            <a:r>
              <a:rPr kumimoji="1" lang="zh-CN" altLang="en-US" sz="2000" dirty="0"/>
              <a:t>个字节 *</a:t>
            </a:r>
            <a:r>
              <a:rPr kumimoji="1" lang="en-US" altLang="zh-CN" sz="2000" dirty="0"/>
              <a:t>/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267275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F99DEC-718A-A647-B864-BC6F17C7D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位操作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4989886-1111-CB43-9DCD-26163A340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3948" y="1799831"/>
            <a:ext cx="8546851" cy="499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7473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26DAA1-DD6E-9846-AAE2-2CA32D3AB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位操作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9E0A7B-266A-8B44-B324-B0B8BB159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2.</a:t>
            </a:r>
            <a:r>
              <a:rPr lang="zh-CN" altLang="en-US" b="1" dirty="0"/>
              <a:t> 获取某一位：</a:t>
            </a:r>
            <a:endParaRPr lang="en-US" altLang="zh-CN" b="1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#define GET_BIT(x, bit) ((x &amp; (1 &lt;&lt; bit)) &gt;&gt; bit) /* </a:t>
            </a:r>
            <a:r>
              <a:rPr lang="zh-CN" altLang="en-US" dirty="0"/>
              <a:t>获取第</a:t>
            </a:r>
            <a:r>
              <a:rPr lang="en-US" altLang="zh-CN" dirty="0"/>
              <a:t>bit</a:t>
            </a:r>
            <a:r>
              <a:rPr lang="zh-CN" altLang="en-US" dirty="0"/>
              <a:t>位 *</a:t>
            </a:r>
            <a:r>
              <a:rPr lang="en-US" altLang="zh-CN" dirty="0"/>
              <a:t>/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13251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0B0DFA-B976-C34A-BD27-1B4E18C90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位操作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95EC296-6B81-3D45-BB38-843A14805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3868" y="1339498"/>
            <a:ext cx="7893920" cy="534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825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316803-0367-6146-A293-DAD0ECFDE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位操作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D8CF5D-1A44-8541-9964-7B0F0F3EF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3</a:t>
            </a:r>
            <a:r>
              <a:rPr lang="zh-CN" altLang="en-US" b="1" dirty="0"/>
              <a:t> 清零某个字节</a:t>
            </a:r>
            <a:endParaRPr lang="en-US" altLang="zh-CN" b="1" dirty="0"/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r>
              <a:rPr lang="en-US" altLang="zh-CN" sz="2400" dirty="0"/>
              <a:t>#define CLEAR_LOW_BYTE0(x) (x &amp;= 0xffffff00) /* </a:t>
            </a:r>
            <a:r>
              <a:rPr lang="zh-CN" altLang="en-US" sz="2400" dirty="0"/>
              <a:t>清零第</a:t>
            </a:r>
            <a:r>
              <a:rPr lang="en-US" altLang="zh-CN" sz="2400" dirty="0"/>
              <a:t>0</a:t>
            </a:r>
            <a:r>
              <a:rPr lang="zh-CN" altLang="en-US" sz="2400" dirty="0"/>
              <a:t>个字节 *</a:t>
            </a:r>
            <a:r>
              <a:rPr lang="en-US" altLang="zh-CN" sz="2400" dirty="0"/>
              <a:t>/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#define CLEAR_LOW_BYTE1(x) (x &amp;= 0xffff00ff) /* </a:t>
            </a:r>
            <a:r>
              <a:rPr lang="zh-CN" altLang="en-US" sz="2400" dirty="0"/>
              <a:t>清零第</a:t>
            </a:r>
            <a:r>
              <a:rPr lang="en-US" altLang="zh-CN" sz="2400" dirty="0"/>
              <a:t>1</a:t>
            </a:r>
            <a:r>
              <a:rPr lang="zh-CN" altLang="en-US" sz="2400" dirty="0"/>
              <a:t>个字节 *</a:t>
            </a:r>
            <a:r>
              <a:rPr lang="en-US" altLang="zh-CN" sz="2400" dirty="0"/>
              <a:t>/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#define CLEAR_LOW_BYTE2(x) (x &amp;= 0xff00ffff) /* </a:t>
            </a:r>
            <a:r>
              <a:rPr lang="zh-CN" altLang="en-US" sz="2400" dirty="0"/>
              <a:t>清零第</a:t>
            </a:r>
            <a:r>
              <a:rPr lang="en-US" altLang="zh-CN" sz="2400" dirty="0"/>
              <a:t>2</a:t>
            </a:r>
            <a:r>
              <a:rPr lang="zh-CN" altLang="en-US" sz="2400" dirty="0"/>
              <a:t>个字节 *</a:t>
            </a:r>
            <a:r>
              <a:rPr lang="en-US" altLang="zh-CN" sz="2400" dirty="0"/>
              <a:t>/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#define CLEAR_LOW_BYTE3(x) (x &amp;= 0x00ffffff) /* </a:t>
            </a:r>
            <a:r>
              <a:rPr lang="zh-CN" altLang="en-US" sz="2400" dirty="0"/>
              <a:t>清零第</a:t>
            </a:r>
            <a:r>
              <a:rPr lang="en-US" altLang="zh-CN" sz="2400" dirty="0"/>
              <a:t>3</a:t>
            </a:r>
            <a:r>
              <a:rPr lang="zh-CN" altLang="en-US" sz="2400" dirty="0"/>
              <a:t>个字节 *</a:t>
            </a:r>
            <a:r>
              <a:rPr lang="en-US" altLang="zh-CN" sz="2400" dirty="0"/>
              <a:t>/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43780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5715B6-7252-6341-B09A-61386EFAC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490A5D-84AE-D544-B79C-3818DBD99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8780"/>
            <a:ext cx="10515600" cy="3117436"/>
          </a:xfrm>
        </p:spPr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基本类型和枚举类型，统称算术类型（</a:t>
            </a:r>
            <a:r>
              <a:rPr lang="en-US" altLang="zh-CN" dirty="0"/>
              <a:t>arithmetic type</a:t>
            </a:r>
            <a:r>
              <a:rPr lang="zh-CN" altLang="en-US" dirty="0"/>
              <a:t>）</a:t>
            </a:r>
            <a:endParaRPr lang="en-US" altLang="zh-CN" dirty="0"/>
          </a:p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算术类型和指针类型，统称为标量类型（</a:t>
            </a:r>
            <a:r>
              <a:rPr lang="en-US" altLang="zh-CN" dirty="0"/>
              <a:t>scalar type</a:t>
            </a:r>
            <a:r>
              <a:rPr lang="zh-CN" altLang="en-US" dirty="0"/>
              <a:t>）</a:t>
            </a:r>
            <a:endParaRPr lang="en-US" altLang="zh-CN" dirty="0"/>
          </a:p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数组类型和结构类型被统称为聚合类型（</a:t>
            </a:r>
            <a:r>
              <a:rPr lang="en-US" altLang="zh-CN" dirty="0"/>
              <a:t>aggregate type</a:t>
            </a:r>
            <a:r>
              <a:rPr lang="zh-CN" altLang="en-US" dirty="0"/>
              <a:t>）</a:t>
            </a:r>
            <a:endParaRPr lang="en-US" altLang="zh-CN" dirty="0"/>
          </a:p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联合类型（</a:t>
            </a:r>
            <a:r>
              <a:rPr lang="en-US" altLang="zh-CN" dirty="0"/>
              <a:t>union type</a:t>
            </a:r>
            <a:r>
              <a:rPr lang="zh-CN" altLang="en-US" dirty="0"/>
              <a:t>）不被认为是聚合类型，</a:t>
            </a:r>
            <a:r>
              <a:rPr lang="zh-CN" altLang="en-US" dirty="0">
                <a:solidFill>
                  <a:srgbClr val="C00000"/>
                </a:solidFill>
              </a:rPr>
              <a:t>因为在任一时刻下，联合中只有一个成员可以具有值</a:t>
            </a:r>
            <a:endParaRPr lang="en-US" altLang="zh-CN" dirty="0">
              <a:solidFill>
                <a:srgbClr val="C00000"/>
              </a:solidFill>
            </a:endParaRPr>
          </a:p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函数类型（</a:t>
            </a:r>
            <a:r>
              <a:rPr lang="en-US" altLang="zh-CN" dirty="0"/>
              <a:t>function type</a:t>
            </a:r>
            <a:r>
              <a:rPr lang="zh-CN" altLang="en-US" dirty="0"/>
              <a:t>）描述了函数的接口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54086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9C309E-7CCC-094D-A8A1-2249C6F12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位操作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37E26FF-0BAA-6246-A3D0-BF157C8349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4933" y="1690687"/>
            <a:ext cx="7586134" cy="517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6658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63DFBA-2C3B-7E45-BE47-79BAF4062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位操作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B74EA3-DEF0-F847-99D7-598E9CE91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例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S3C2330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处理器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I/O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端口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PORT B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共有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11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个引脚，可以修改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PORT B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的控制寄存器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GPBCON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中相应的位来实现将不同的引脚设为输入或者输出功能，其中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rGPBCON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访问内存单元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0x56000010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</a:p>
          <a:p>
            <a:pPr marL="0" indent="0">
              <a:buNone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   问如何设定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PORT B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的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n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管脚的输入或者输出模式？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96574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648E94-E77B-EE49-A00C-8445657D9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位操作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5F7559-00BA-4F4C-8F25-E2001247A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根据内存地址空间定义寄存器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rGPBCON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；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r>
              <a:rPr lang="pt-BR" altLang="zh-CN" sz="2400" u="sng" dirty="0">
                <a:solidFill>
                  <a:srgbClr val="FF0000"/>
                </a:solidFill>
                <a:latin typeface="Courier New" panose="02070309020205020404" pitchFamily="49" charset="0"/>
              </a:rPr>
              <a:t>#define </a:t>
            </a:r>
            <a:r>
              <a:rPr lang="pt-BR" altLang="zh-CN" sz="2400" u="sng" dirty="0" err="1">
                <a:solidFill>
                  <a:srgbClr val="FF0000"/>
                </a:solidFill>
                <a:latin typeface="Courier New" panose="02070309020205020404" pitchFamily="49" charset="0"/>
              </a:rPr>
              <a:t>rGPBCON</a:t>
            </a:r>
            <a:r>
              <a:rPr lang="pt-BR" altLang="zh-CN" sz="2400" u="sng" dirty="0">
                <a:solidFill>
                  <a:srgbClr val="FF0000"/>
                </a:solidFill>
                <a:latin typeface="Courier New" panose="02070309020205020404" pitchFamily="49" charset="0"/>
              </a:rPr>
              <a:t> (*(</a:t>
            </a:r>
            <a:r>
              <a:rPr lang="pt-BR" altLang="zh-CN" sz="2400" u="sng" dirty="0" err="1">
                <a:solidFill>
                  <a:srgbClr val="FF0000"/>
                </a:solidFill>
                <a:latin typeface="Courier New" panose="02070309020205020404" pitchFamily="49" charset="0"/>
              </a:rPr>
              <a:t>volatile</a:t>
            </a:r>
            <a:r>
              <a:rPr lang="pt-BR" altLang="zh-CN" sz="2400" u="sng" dirty="0">
                <a:solidFill>
                  <a:srgbClr val="FF0000"/>
                </a:solidFill>
                <a:latin typeface="Courier New" panose="02070309020205020404" pitchFamily="49" charset="0"/>
              </a:rPr>
              <a:t> </a:t>
            </a:r>
            <a:r>
              <a:rPr lang="pt-BR" altLang="zh-CN" sz="2400" u="sng" dirty="0" err="1">
                <a:solidFill>
                  <a:srgbClr val="FF0000"/>
                </a:solidFill>
                <a:latin typeface="Courier New" panose="02070309020205020404" pitchFamily="49" charset="0"/>
              </a:rPr>
              <a:t>unsigned</a:t>
            </a:r>
            <a:r>
              <a:rPr lang="pt-BR" altLang="zh-CN" sz="2400" u="sng" dirty="0">
                <a:solidFill>
                  <a:srgbClr val="FF0000"/>
                </a:solidFill>
                <a:latin typeface="Courier New" panose="02070309020205020404" pitchFamily="49" charset="0"/>
              </a:rPr>
              <a:t> *)0x56000010)</a:t>
            </a:r>
          </a:p>
          <a:p>
            <a:pPr marL="0" indent="0">
              <a:buNone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其中，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r>
              <a:rPr lang="zh-CN" altLang="en-US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>
                <a:latin typeface="华文楷体" panose="02010600040101010101" pitchFamily="2" charset="-122"/>
                <a:ea typeface="华文楷体" panose="02010600040101010101" pitchFamily="2" charset="-122"/>
              </a:rPr>
              <a:t>volatile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  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-》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关键字代表易失性内存单元，</a:t>
            </a:r>
            <a:r>
              <a:rPr lang="pt-BR" altLang="zh-CN" dirty="0">
                <a:solidFill>
                  <a:srgbClr val="FF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pt-BR" altLang="zh-CN" dirty="0">
                <a:latin typeface="Courier New" panose="02070309020205020404" pitchFamily="49" charset="0"/>
              </a:rPr>
              <a:t>(</a:t>
            </a:r>
            <a:r>
              <a:rPr lang="pt-BR" altLang="zh-CN" dirty="0" err="1">
                <a:latin typeface="Courier New" panose="02070309020205020404" pitchFamily="49" charset="0"/>
              </a:rPr>
              <a:t>volatile</a:t>
            </a:r>
            <a:r>
              <a:rPr lang="pt-BR" altLang="zh-CN" dirty="0">
                <a:latin typeface="Courier New" panose="02070309020205020404" pitchFamily="49" charset="0"/>
              </a:rPr>
              <a:t> </a:t>
            </a:r>
            <a:r>
              <a:rPr lang="pt-BR" altLang="zh-CN" dirty="0" err="1">
                <a:latin typeface="Courier New" panose="02070309020205020404" pitchFamily="49" charset="0"/>
              </a:rPr>
              <a:t>unsigned</a:t>
            </a:r>
            <a:r>
              <a:rPr lang="pt-BR" altLang="zh-CN" dirty="0">
                <a:latin typeface="Courier New" panose="02070309020205020404" pitchFamily="49" charset="0"/>
              </a:rPr>
              <a:t> *)</a:t>
            </a:r>
            <a:r>
              <a:rPr lang="zh-CN" altLang="en-US" dirty="0">
                <a:latin typeface="Courier New" panose="02070309020205020404" pitchFamily="49" charset="0"/>
              </a:rPr>
              <a:t> 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-》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代表强制类型转换为指针型</a:t>
            </a:r>
          </a:p>
          <a:p>
            <a:pPr marL="0" indent="0">
              <a:buNone/>
            </a:pPr>
            <a:r>
              <a:rPr lang="pt-BR" altLang="zh-CN" dirty="0">
                <a:latin typeface="Courier New" panose="02070309020205020404" pitchFamily="49" charset="0"/>
              </a:rPr>
              <a:t>(*(</a:t>
            </a:r>
            <a:r>
              <a:rPr lang="pt-BR" altLang="zh-CN" dirty="0" err="1">
                <a:latin typeface="Courier New" panose="02070309020205020404" pitchFamily="49" charset="0"/>
              </a:rPr>
              <a:t>volatile</a:t>
            </a:r>
            <a:r>
              <a:rPr lang="pt-BR" altLang="zh-CN" dirty="0">
                <a:latin typeface="Courier New" panose="02070309020205020404" pitchFamily="49" charset="0"/>
              </a:rPr>
              <a:t> </a:t>
            </a:r>
            <a:r>
              <a:rPr lang="pt-BR" altLang="zh-CN" dirty="0" err="1">
                <a:latin typeface="Courier New" panose="02070309020205020404" pitchFamily="49" charset="0"/>
              </a:rPr>
              <a:t>unsigned</a:t>
            </a:r>
            <a:r>
              <a:rPr lang="pt-BR" altLang="zh-CN" dirty="0">
                <a:latin typeface="Courier New" panose="02070309020205020404" pitchFamily="49" charset="0"/>
              </a:rPr>
              <a:t> *)</a:t>
            </a:r>
            <a:r>
              <a:rPr lang="zh-CN" altLang="en-US" dirty="0">
                <a:latin typeface="Courier New" panose="02070309020205020404" pitchFamily="49" charset="0"/>
              </a:rPr>
              <a:t> 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-》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代表在指针中取值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64353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278CD7-4D33-2049-8E02-922465F16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位操作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6F5C8C-4163-3244-8B3E-2A14121FF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ea"/>
              <a:buAutoNum type="circleNumDbPlain" startAt="2"/>
            </a:pPr>
            <a:r>
              <a:rPr kumimoji="1" lang="zh-CN" altLang="en-US" dirty="0"/>
              <a:t>将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rGPBCON</a:t>
            </a:r>
            <a:r>
              <a:rPr kumimoji="1" lang="zh-CN" altLang="en-US" dirty="0"/>
              <a:t>的第</a:t>
            </a:r>
            <a:r>
              <a:rPr kumimoji="1" lang="en-US" altLang="zh-CN" dirty="0"/>
              <a:t>n</a:t>
            </a:r>
            <a:r>
              <a:rPr kumimoji="1" lang="zh-CN" altLang="en-US" dirty="0"/>
              <a:t>位置位（设为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），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设置成输出功能</a:t>
            </a:r>
            <a:endParaRPr kumimoji="1" lang="en-US" altLang="zh-CN" dirty="0"/>
          </a:p>
          <a:p>
            <a:pPr marL="0" indent="0">
              <a:buNone/>
            </a:pPr>
            <a:r>
              <a:rPr lang="zh-CN" altLang="en-US" dirty="0">
                <a:latin typeface="Courier New" panose="02070309020205020404" pitchFamily="49" charset="0"/>
              </a:rPr>
              <a:t>   </a:t>
            </a:r>
            <a:r>
              <a:rPr lang="pt-BR" altLang="zh-CN" dirty="0" err="1">
                <a:solidFill>
                  <a:srgbClr val="FF0000"/>
                </a:solidFill>
                <a:latin typeface="Courier New" panose="02070309020205020404" pitchFamily="49" charset="0"/>
              </a:rPr>
              <a:t>rGPBCON</a:t>
            </a:r>
            <a:r>
              <a:rPr lang="pt-BR" altLang="zh-CN" dirty="0">
                <a:solidFill>
                  <a:srgbClr val="FF0000"/>
                </a:solidFill>
                <a:latin typeface="Courier New" panose="02070309020205020404" pitchFamily="49" charset="0"/>
              </a:rPr>
              <a:t> |=(1&lt;&lt;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</a:rPr>
              <a:t>n</a:t>
            </a:r>
            <a:r>
              <a:rPr lang="pt-BR" altLang="zh-CN" dirty="0">
                <a:solidFill>
                  <a:srgbClr val="FF0000"/>
                </a:solidFill>
                <a:latin typeface="Courier New" panose="02070309020205020404" pitchFamily="49" charset="0"/>
              </a:rPr>
              <a:t>)</a:t>
            </a:r>
          </a:p>
          <a:p>
            <a:pPr marL="514350" indent="-514350">
              <a:buFont typeface="+mj-ea"/>
              <a:buAutoNum type="circleNumDbPlain" startAt="3"/>
            </a:pPr>
            <a:r>
              <a:rPr kumimoji="1" lang="zh-CN" altLang="en-US" dirty="0"/>
              <a:t>将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rGPBCON</a:t>
            </a:r>
            <a:r>
              <a:rPr kumimoji="1" lang="zh-CN" altLang="en-US" dirty="0"/>
              <a:t>的第</a:t>
            </a:r>
            <a:r>
              <a:rPr kumimoji="1" lang="en-US" altLang="zh-CN" dirty="0"/>
              <a:t>n</a:t>
            </a:r>
            <a:r>
              <a:rPr kumimoji="1" lang="zh-CN" altLang="en-US" dirty="0"/>
              <a:t>位复位（设为</a:t>
            </a:r>
            <a:r>
              <a:rPr kumimoji="1" lang="en-US" altLang="zh-CN" dirty="0"/>
              <a:t>0</a:t>
            </a:r>
            <a:r>
              <a:rPr kumimoji="1" lang="zh-CN" altLang="en-US" dirty="0"/>
              <a:t>），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设置成输入功能</a:t>
            </a:r>
            <a:endParaRPr kumimoji="1" lang="en-US" altLang="zh-CN" dirty="0"/>
          </a:p>
          <a:p>
            <a:pPr marL="0" indent="0">
              <a:buNone/>
            </a:pPr>
            <a:r>
              <a:rPr lang="zh-CN" altLang="en-US" dirty="0">
                <a:latin typeface="Courier New" panose="02070309020205020404" pitchFamily="49" charset="0"/>
              </a:rPr>
              <a:t>   </a:t>
            </a:r>
            <a:r>
              <a:rPr lang="pt-BR" altLang="zh-CN" dirty="0" err="1">
                <a:solidFill>
                  <a:srgbClr val="FF0000"/>
                </a:solidFill>
                <a:latin typeface="Courier New" panose="02070309020205020404" pitchFamily="49" charset="0"/>
              </a:rPr>
              <a:t>rGPBCON</a:t>
            </a:r>
            <a:r>
              <a:rPr lang="pt-BR" altLang="zh-CN" dirty="0">
                <a:solidFill>
                  <a:srgbClr val="FF0000"/>
                </a:solidFill>
                <a:latin typeface="Courier New" panose="02070309020205020404" pitchFamily="49" charset="0"/>
              </a:rPr>
              <a:t> &amp;=~(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pt-BR" altLang="zh-CN" dirty="0">
                <a:solidFill>
                  <a:srgbClr val="FF0000"/>
                </a:solidFill>
                <a:latin typeface="Courier New" panose="02070309020205020404" pitchFamily="49" charset="0"/>
              </a:rPr>
              <a:t>&lt;&lt;</a:t>
            </a:r>
            <a:r>
              <a:rPr lang="pt-BR" altLang="zh-CN" dirty="0" err="1">
                <a:solidFill>
                  <a:srgbClr val="FF0000"/>
                </a:solidFill>
                <a:latin typeface="Courier New" panose="02070309020205020404" pitchFamily="49" charset="0"/>
              </a:rPr>
              <a:t>n</a:t>
            </a:r>
            <a:r>
              <a:rPr lang="pt-BR" altLang="zh-CN" dirty="0">
                <a:solidFill>
                  <a:srgbClr val="FF0000"/>
                </a:solidFill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再问 </a:t>
            </a:r>
            <a:r>
              <a:rPr lang="pt-BR" altLang="zh-CN" dirty="0" err="1">
                <a:latin typeface="Courier New" panose="02070309020205020404" pitchFamily="49" charset="0"/>
              </a:rPr>
              <a:t>rGPBCON</a:t>
            </a:r>
            <a:r>
              <a:rPr lang="pt-BR" altLang="zh-CN" dirty="0">
                <a:latin typeface="Courier New" panose="02070309020205020404" pitchFamily="49" charset="0"/>
              </a:rPr>
              <a:t> &amp;=~(3&lt;&lt;10)</a:t>
            </a:r>
            <a:r>
              <a:rPr lang="zh-CN" altLang="pt-BR" dirty="0">
                <a:latin typeface="Courier New" panose="02070309020205020404" pitchFamily="49" charset="0"/>
              </a:rPr>
              <a:t>是</a:t>
            </a:r>
            <a:r>
              <a:rPr lang="zh-CN" altLang="en-US" dirty="0">
                <a:latin typeface="Courier New" panose="02070309020205020404" pitchFamily="49" charset="0"/>
              </a:rPr>
              <a:t>什么含义？</a:t>
            </a:r>
            <a:endParaRPr lang="pt-BR" altLang="zh-CN" dirty="0"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lang="en-US" altLang="zh-CN" dirty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93428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99751D-A3F7-484A-A12D-7D68611C1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位操作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FC7802-A786-BC4C-B735-7E7814FED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stm32f10x</a:t>
            </a:r>
            <a:r>
              <a:rPr kumimoji="1" lang="zh-CN" altLang="en-US" dirty="0"/>
              <a:t>的</a:t>
            </a:r>
            <a:r>
              <a:rPr kumimoji="1" lang="en-US" altLang="zh-CN" dirty="0"/>
              <a:t>datasheet</a:t>
            </a:r>
            <a:r>
              <a:rPr kumimoji="1" lang="zh-CN" altLang="en-US" dirty="0"/>
              <a:t>中：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9BF2B4-4159-3541-BF7D-2B4A3CC46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465" y="2589656"/>
            <a:ext cx="7933267" cy="372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705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07AFC1-8793-854D-9570-31A738D57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位操作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D3445A-5F0F-AB45-ACCB-6487FD076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/>
              <a:t>可以通过：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GPIOA-&gt;ODR |= 1 &lt;&lt; 10; </a:t>
            </a:r>
            <a:r>
              <a:rPr lang="zh-CN" altLang="en-US" sz="2000" dirty="0"/>
              <a:t>           </a:t>
            </a:r>
            <a:r>
              <a:rPr lang="en-US" altLang="zh-CN" sz="2000" dirty="0"/>
              <a:t>/* PA10</a:t>
            </a:r>
            <a:r>
              <a:rPr lang="zh-CN" altLang="en-US" sz="2000" dirty="0"/>
              <a:t>输出高（置</a:t>
            </a:r>
            <a:r>
              <a:rPr lang="en-US" altLang="zh-CN" sz="2000" dirty="0"/>
              <a:t>1</a:t>
            </a:r>
            <a:r>
              <a:rPr lang="zh-CN" altLang="en-US" sz="2000" dirty="0"/>
              <a:t>操作） *</a:t>
            </a:r>
            <a:r>
              <a:rPr lang="en-US" altLang="zh-CN" sz="2000" dirty="0"/>
              <a:t>/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GPIOA-&gt;ODR &amp;= ~</a:t>
            </a:r>
            <a:r>
              <a:rPr lang="zh-CN" altLang="en-US" sz="2000" dirty="0"/>
              <a:t>（</a:t>
            </a:r>
            <a:r>
              <a:rPr lang="en-US" altLang="zh-CN" sz="2000" dirty="0"/>
              <a:t>1 &lt;&lt; 10</a:t>
            </a:r>
            <a:r>
              <a:rPr lang="zh-CN" altLang="en-US" sz="2000" dirty="0"/>
              <a:t>）</a:t>
            </a:r>
            <a:r>
              <a:rPr lang="en-US" altLang="zh-CN" sz="2000" dirty="0"/>
              <a:t>; /* PA10</a:t>
            </a:r>
            <a:r>
              <a:rPr lang="zh-CN" altLang="en-US" sz="2000" dirty="0"/>
              <a:t>输出低（清</a:t>
            </a:r>
            <a:r>
              <a:rPr lang="en-US" altLang="zh-CN" sz="2000" dirty="0"/>
              <a:t>0</a:t>
            </a:r>
            <a:r>
              <a:rPr lang="zh-CN" altLang="en-US" sz="2000" dirty="0"/>
              <a:t>操作） *</a:t>
            </a:r>
            <a:r>
              <a:rPr lang="en-US" altLang="zh-CN" sz="2000" dirty="0"/>
              <a:t>/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kumimoji="1" lang="zh-CN" altLang="en-US" sz="2000" dirty="0"/>
              <a:t>也可以通过宏：</a:t>
            </a:r>
            <a:endParaRPr kumimoji="1"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SET_BIT(GPIOA-&gt;ODR, 10);</a:t>
            </a:r>
            <a:r>
              <a:rPr lang="zh-CN" altLang="en-US" sz="2000" dirty="0"/>
              <a:t>    </a:t>
            </a:r>
            <a:r>
              <a:rPr lang="en-US" altLang="zh-CN" sz="2000" dirty="0"/>
              <a:t> /* PA10</a:t>
            </a:r>
            <a:r>
              <a:rPr lang="zh-CN" altLang="en-US" sz="2000" dirty="0"/>
              <a:t>输出高（置</a:t>
            </a:r>
            <a:r>
              <a:rPr lang="en-US" altLang="zh-CN" sz="2000" dirty="0"/>
              <a:t>1</a:t>
            </a:r>
            <a:r>
              <a:rPr lang="zh-CN" altLang="en-US" sz="2000" dirty="0"/>
              <a:t>操作） *</a:t>
            </a:r>
            <a:r>
              <a:rPr lang="en-US" altLang="zh-CN" sz="2000" dirty="0"/>
              <a:t>/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CLEAR_BIT(GPIOA-&gt;ODR, 10); /* PA10</a:t>
            </a:r>
            <a:r>
              <a:rPr lang="zh-CN" altLang="en-US" sz="2000" dirty="0"/>
              <a:t>输出低（清</a:t>
            </a:r>
            <a:r>
              <a:rPr lang="en-US" altLang="zh-CN" sz="2000" dirty="0"/>
              <a:t>0</a:t>
            </a:r>
            <a:r>
              <a:rPr lang="zh-CN" altLang="en-US" sz="2000" dirty="0"/>
              <a:t>操作） *</a:t>
            </a:r>
            <a:r>
              <a:rPr lang="en-US" altLang="zh-CN" sz="2000" dirty="0"/>
              <a:t>/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961362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D855EB-0C4A-2A49-9996-1A939113F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思考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919A52-7E8D-2344-ACAB-21195B0D6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如何将一个数的二进制数打印出来？</a:t>
            </a:r>
            <a:endParaRPr kumimoji="1" lang="en-US" altLang="zh-CN" dirty="0"/>
          </a:p>
          <a:p>
            <a:r>
              <a:rPr kumimoji="1" lang="zh-CN" altLang="en-US" dirty="0"/>
              <a:t>如何将一个数的十六</a:t>
            </a:r>
            <a:r>
              <a:rPr kumimoji="1" lang="zh-CN" altLang="en-US"/>
              <a:t>进制打印出来？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1116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5A5D47-EC5A-F64A-8A88-4302E5AED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基本数据类型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113D82-376E-324C-A78B-EEDA0D021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  一切皆数字，记住内存中的长度！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56DD41-3828-D14E-A0CE-87D15C69D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44277"/>
            <a:ext cx="9320348" cy="233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509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77EDE3-F7A0-4A44-B275-C349C9412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基本数据类型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2F1982-82F2-6247-9D96-C15827D6D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有符号数的表示范围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356585-B69B-5842-8FE8-D8215038D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09423"/>
            <a:ext cx="10260378" cy="351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371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FFB852-7C77-4A4A-8788-8720A2EE3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基本数据类型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886D24-50CE-C143-ACBF-B5C96E3E3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无符号数的表示范围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D138289-AD7C-5E44-B159-5788F41C4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03776"/>
            <a:ext cx="91313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250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459414-E4D2-7B42-88EC-C2887D344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基本数据类型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30B768-9AC4-8D42-A3EA-0571CA58F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浮点数的表示范围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2A1A9A9-97E1-624E-ABED-1031E6AC5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77344"/>
            <a:ext cx="92456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851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D65DE6-BE5C-0543-B528-262692505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基本数据类型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628A08-F5F5-9745-941B-E38641DB8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en-US" altLang="zh-CN" sz="1800" dirty="0">
                <a:solidFill>
                  <a:srgbClr val="C00000"/>
                </a:solidFill>
              </a:rPr>
              <a:t>C </a:t>
            </a:r>
            <a:r>
              <a:rPr lang="zh-CN" altLang="en-US" sz="1800" dirty="0">
                <a:solidFill>
                  <a:srgbClr val="C00000"/>
                </a:solidFill>
              </a:rPr>
              <a:t>标准库 </a:t>
            </a:r>
            <a:r>
              <a:rPr lang="en-US" altLang="zh-CN" sz="1800" dirty="0">
                <a:solidFill>
                  <a:srgbClr val="C00000"/>
                </a:solidFill>
              </a:rPr>
              <a:t>- &lt;</a:t>
            </a:r>
            <a:r>
              <a:rPr lang="en-US" altLang="zh-CN" sz="1800" dirty="0" err="1">
                <a:solidFill>
                  <a:srgbClr val="C00000"/>
                </a:solidFill>
              </a:rPr>
              <a:t>limits.h</a:t>
            </a:r>
            <a:r>
              <a:rPr lang="en-US" altLang="zh-CN" sz="1800" dirty="0">
                <a:solidFill>
                  <a:srgbClr val="C00000"/>
                </a:solidFill>
              </a:rPr>
              <a:t>&gt;</a:t>
            </a:r>
            <a:r>
              <a:rPr lang="zh-CN" altLang="en-US" sz="1800" dirty="0">
                <a:solidFill>
                  <a:srgbClr val="C00000"/>
                </a:solidFill>
              </a:rPr>
              <a:t> 头文件决定了各种变量类型的各种属性</a:t>
            </a:r>
            <a:endParaRPr lang="en-US" altLang="zh-CN" sz="1800" dirty="0">
              <a:solidFill>
                <a:srgbClr val="C00000"/>
              </a:solidFill>
            </a:endParaRPr>
          </a:p>
          <a:p>
            <a:endParaRPr kumimoji="1" lang="zh-CN" altLang="en-US" sz="1800" dirty="0"/>
          </a:p>
        </p:txBody>
      </p:sp>
      <p:pic>
        <p:nvPicPr>
          <p:cNvPr id="4" name="图片 3" descr="手机屏幕的截图&#10;&#10;描述已自动生成">
            <a:extLst>
              <a:ext uri="{FF2B5EF4-FFF2-40B4-BE49-F238E27FC236}">
                <a16:creationId xmlns:a16="http://schemas.microsoft.com/office/drawing/2014/main" id="{783B98A5-09F0-FF48-9AF0-8336389359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09" b="1"/>
          <a:stretch/>
        </p:blipFill>
        <p:spPr>
          <a:xfrm>
            <a:off x="4639056" y="10"/>
            <a:ext cx="7460179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66505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</TotalTime>
  <Words>2257</Words>
  <Application>Microsoft Macintosh PowerPoint</Application>
  <PresentationFormat>宽屏</PresentationFormat>
  <Paragraphs>270</Paragraphs>
  <Slides>46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7" baseType="lpstr">
      <vt:lpstr>等线</vt:lpstr>
      <vt:lpstr>等线 Light</vt:lpstr>
      <vt:lpstr>华文楷体</vt:lpstr>
      <vt:lpstr>宋体</vt:lpstr>
      <vt:lpstr>Apple Chancery</vt:lpstr>
      <vt:lpstr>Arial</vt:lpstr>
      <vt:lpstr>Courier New</vt:lpstr>
      <vt:lpstr>Tahoma</vt:lpstr>
      <vt:lpstr>Times New Roman</vt:lpstr>
      <vt:lpstr>Wingdings</vt:lpstr>
      <vt:lpstr>Office 主题​​</vt:lpstr>
      <vt:lpstr>嵌入式应用系统设计 embedded application system design</vt:lpstr>
      <vt:lpstr>第二章 C语言知识回顾</vt:lpstr>
      <vt:lpstr>C语言的数据类型</vt:lpstr>
      <vt:lpstr>数据类型</vt:lpstr>
      <vt:lpstr>基本数据类型</vt:lpstr>
      <vt:lpstr>基本数据类型</vt:lpstr>
      <vt:lpstr>基本数据类型</vt:lpstr>
      <vt:lpstr>基本数据类型</vt:lpstr>
      <vt:lpstr>基本数据类型</vt:lpstr>
      <vt:lpstr>一个例子</vt:lpstr>
      <vt:lpstr>关于char</vt:lpstr>
      <vt:lpstr>字符类型(char)</vt:lpstr>
      <vt:lpstr>关于ascii</vt:lpstr>
      <vt:lpstr>关于ASCII</vt:lpstr>
      <vt:lpstr>关于Unicode</vt:lpstr>
      <vt:lpstr>PowerPoint 演示文稿</vt:lpstr>
      <vt:lpstr>宽字符wchar_t</vt:lpstr>
      <vt:lpstr>思考？</vt:lpstr>
      <vt:lpstr>回顾点：sizeof</vt:lpstr>
      <vt:lpstr>字节序</vt:lpstr>
      <vt:lpstr>整型的存储</vt:lpstr>
      <vt:lpstr>网络字节序</vt:lpstr>
      <vt:lpstr>思考</vt:lpstr>
      <vt:lpstr>关于浮点数的IEEE754标准</vt:lpstr>
      <vt:lpstr>关于IEEE754标准</vt:lpstr>
      <vt:lpstr>关于IEEE754标准</vt:lpstr>
      <vt:lpstr>移码</vt:lpstr>
      <vt:lpstr>关于浮点数</vt:lpstr>
      <vt:lpstr>关于浮点数的思考</vt:lpstr>
      <vt:lpstr>浮点变成字节数组通信</vt:lpstr>
      <vt:lpstr>回顾点：运算符</vt:lpstr>
      <vt:lpstr>位运算</vt:lpstr>
      <vt:lpstr>位操作</vt:lpstr>
      <vt:lpstr>位运算</vt:lpstr>
      <vt:lpstr>位操作</vt:lpstr>
      <vt:lpstr>位操作</vt:lpstr>
      <vt:lpstr>位操作</vt:lpstr>
      <vt:lpstr>位操作</vt:lpstr>
      <vt:lpstr>位操作</vt:lpstr>
      <vt:lpstr>位操作</vt:lpstr>
      <vt:lpstr>位操作</vt:lpstr>
      <vt:lpstr>位操作</vt:lpstr>
      <vt:lpstr>位操作</vt:lpstr>
      <vt:lpstr>位操作</vt:lpstr>
      <vt:lpstr>位操作</vt:lpstr>
      <vt:lpstr>思考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嵌入式应用系统设计 embedded application system design</dc:title>
  <dc:creator>黄 建伟</dc:creator>
  <cp:lastModifiedBy>黄 建伟</cp:lastModifiedBy>
  <cp:revision>64</cp:revision>
  <dcterms:created xsi:type="dcterms:W3CDTF">2020-03-24T15:03:51Z</dcterms:created>
  <dcterms:modified xsi:type="dcterms:W3CDTF">2020-03-31T01:59:56Z</dcterms:modified>
</cp:coreProperties>
</file>